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7.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3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4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42.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4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44.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45.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6.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47.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48.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49.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50.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51.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2.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3.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54.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58"/>
  </p:notesMasterIdLst>
  <p:handoutMasterIdLst>
    <p:handoutMasterId r:id="rId59"/>
  </p:handoutMasterIdLst>
  <p:sldIdLst>
    <p:sldId id="11040" r:id="rId2"/>
    <p:sldId id="260" r:id="rId3"/>
    <p:sldId id="292" r:id="rId4"/>
    <p:sldId id="261" r:id="rId5"/>
    <p:sldId id="11006" r:id="rId6"/>
    <p:sldId id="11007" r:id="rId7"/>
    <p:sldId id="11008" r:id="rId8"/>
    <p:sldId id="11009" r:id="rId9"/>
    <p:sldId id="11011" r:id="rId10"/>
    <p:sldId id="11016" r:id="rId11"/>
    <p:sldId id="11010" r:id="rId12"/>
    <p:sldId id="11013" r:id="rId13"/>
    <p:sldId id="11014" r:id="rId14"/>
    <p:sldId id="11015" r:id="rId15"/>
    <p:sldId id="11046" r:id="rId16"/>
    <p:sldId id="11017" r:id="rId17"/>
    <p:sldId id="11019" r:id="rId18"/>
    <p:sldId id="11020" r:id="rId19"/>
    <p:sldId id="11047" r:id="rId20"/>
    <p:sldId id="11032" r:id="rId21"/>
    <p:sldId id="11021" r:id="rId22"/>
    <p:sldId id="11045" r:id="rId23"/>
    <p:sldId id="11022" r:id="rId24"/>
    <p:sldId id="11023" r:id="rId25"/>
    <p:sldId id="11048" r:id="rId26"/>
    <p:sldId id="11024" r:id="rId27"/>
    <p:sldId id="11028" r:id="rId28"/>
    <p:sldId id="11026" r:id="rId29"/>
    <p:sldId id="11027" r:id="rId30"/>
    <p:sldId id="11029" r:id="rId31"/>
    <p:sldId id="11030" r:id="rId32"/>
    <p:sldId id="11033" r:id="rId33"/>
    <p:sldId id="558" r:id="rId34"/>
    <p:sldId id="562" r:id="rId35"/>
    <p:sldId id="560" r:id="rId36"/>
    <p:sldId id="563" r:id="rId37"/>
    <p:sldId id="11039" r:id="rId38"/>
    <p:sldId id="565" r:id="rId39"/>
    <p:sldId id="561" r:id="rId40"/>
    <p:sldId id="566" r:id="rId41"/>
    <p:sldId id="11041" r:id="rId42"/>
    <p:sldId id="11042" r:id="rId43"/>
    <p:sldId id="11043" r:id="rId44"/>
    <p:sldId id="11038" r:id="rId45"/>
    <p:sldId id="568" r:id="rId46"/>
    <p:sldId id="569" r:id="rId47"/>
    <p:sldId id="11035" r:id="rId48"/>
    <p:sldId id="11034" r:id="rId49"/>
    <p:sldId id="11036" r:id="rId50"/>
    <p:sldId id="571" r:id="rId51"/>
    <p:sldId id="573" r:id="rId52"/>
    <p:sldId id="11037" r:id="rId53"/>
    <p:sldId id="572" r:id="rId54"/>
    <p:sldId id="555" r:id="rId55"/>
    <p:sldId id="11044" r:id="rId56"/>
    <p:sldId id="290" r:id="rId5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s" id="{9046C96C-8C66-41FA-8C4B-B849A4A84047}">
          <p14:sldIdLst>
            <p14:sldId id="11040"/>
            <p14:sldId id="260"/>
            <p14:sldId id="292"/>
          </p14:sldIdLst>
        </p14:section>
        <p14:section name="Why" id="{B223CAD7-E09C-477C-8611-00D9FC73A53A}">
          <p14:sldIdLst>
            <p14:sldId id="261"/>
            <p14:sldId id="11006"/>
            <p14:sldId id="11007"/>
            <p14:sldId id="11008"/>
            <p14:sldId id="11009"/>
            <p14:sldId id="11011"/>
            <p14:sldId id="11016"/>
            <p14:sldId id="11010"/>
          </p14:sldIdLst>
        </p14:section>
        <p14:section name="How" id="{6D12C7C7-A070-4623-9073-69345B5E1264}">
          <p14:sldIdLst>
            <p14:sldId id="11013"/>
            <p14:sldId id="11014"/>
            <p14:sldId id="11015"/>
            <p14:sldId id="11046"/>
            <p14:sldId id="11017"/>
            <p14:sldId id="11019"/>
            <p14:sldId id="11020"/>
          </p14:sldIdLst>
        </p14:section>
        <p14:section name="What" id="{CCC80508-922A-47AC-9B26-01480B5DF341}">
          <p14:sldIdLst>
            <p14:sldId id="11047"/>
            <p14:sldId id="11032"/>
            <p14:sldId id="11021"/>
            <p14:sldId id="11045"/>
            <p14:sldId id="11022"/>
          </p14:sldIdLst>
        </p14:section>
        <p14:section name="Installation" id="{17CB2C9C-DE23-4831-BD32-67627FD6D8CA}">
          <p14:sldIdLst>
            <p14:sldId id="11023"/>
            <p14:sldId id="11048"/>
            <p14:sldId id="11024"/>
            <p14:sldId id="11028"/>
          </p14:sldIdLst>
        </p14:section>
        <p14:section name="Example" id="{86899CB2-73BA-4CA8-93B1-2B684CD75596}">
          <p14:sldIdLst>
            <p14:sldId id="11026"/>
            <p14:sldId id="11027"/>
            <p14:sldId id="11029"/>
            <p14:sldId id="11030"/>
          </p14:sldIdLst>
        </p14:section>
        <p14:section name="Pytest Frameworks" id="{6F9B7A49-DA31-4763-8B3C-1793AF93E241}">
          <p14:sldIdLst>
            <p14:sldId id="11033"/>
            <p14:sldId id="558"/>
            <p14:sldId id="562"/>
            <p14:sldId id="560"/>
            <p14:sldId id="563"/>
            <p14:sldId id="11039"/>
            <p14:sldId id="565"/>
            <p14:sldId id="561"/>
            <p14:sldId id="566"/>
            <p14:sldId id="11041"/>
            <p14:sldId id="11042"/>
            <p14:sldId id="11043"/>
          </p14:sldIdLst>
        </p14:section>
        <p14:section name="Python PDB" id="{E673B8C4-A530-4DD3-9218-AB4364698CB0}">
          <p14:sldIdLst>
            <p14:sldId id="11038"/>
            <p14:sldId id="568"/>
            <p14:sldId id="569"/>
            <p14:sldId id="11035"/>
            <p14:sldId id="11034"/>
            <p14:sldId id="11036"/>
            <p14:sldId id="571"/>
            <p14:sldId id="573"/>
            <p14:sldId id="11037"/>
            <p14:sldId id="572"/>
            <p14:sldId id="555"/>
            <p14:sldId id="11044"/>
          </p14:sldIdLst>
        </p14:section>
        <p14:section name="无标题节" id="{6ED753FF-5954-4B3A-8B5F-F7FBEE6D47A8}">
          <p14:sldIdLst>
            <p14:sldId id="290"/>
          </p14:sldIdLst>
        </p14:section>
      </p14:sectionLst>
    </p:ext>
    <p:ext uri="{EFAFB233-063F-42B5-8137-9DF3F51BA10A}">
      <p15:sldGuideLst xmlns:p15="http://schemas.microsoft.com/office/powerpoint/2012/main">
        <p15:guide id="1" orient="horz" pos="2328" userDrawn="1">
          <p15:clr>
            <a:srgbClr val="A4A3A4"/>
          </p15:clr>
        </p15:guide>
        <p15:guide id="2" pos="37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598"/>
    <a:srgbClr val="006600"/>
    <a:srgbClr val="B2B2B2"/>
    <a:srgbClr val="FFFFFF"/>
    <a:srgbClr val="3CADA9"/>
    <a:srgbClr val="058A9A"/>
    <a:srgbClr val="202020"/>
    <a:srgbClr val="323232"/>
    <a:srgbClr val="CC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31AF90-8B03-4EF6-92D7-7EDDA89E318B}" v="15" dt="2025-05-12T11:28:35.51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82" autoAdjust="0"/>
    <p:restoredTop sz="80180" autoAdjust="0"/>
  </p:normalViewPr>
  <p:slideViewPr>
    <p:cSldViewPr snapToGrid="0">
      <p:cViewPr varScale="1">
        <p:scale>
          <a:sx n="88" d="100"/>
          <a:sy n="88" d="100"/>
        </p:scale>
        <p:origin x="992" y="44"/>
      </p:cViewPr>
      <p:guideLst>
        <p:guide orient="horz" pos="2328"/>
        <p:guide pos="374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云龙 谢" userId="a448cf2b18342624" providerId="LiveId" clId="{DC31AF90-8B03-4EF6-92D7-7EDDA89E318B}"/>
    <pc:docChg chg="undo redo custSel delSld modSld delMainMaster delSection modSection">
      <pc:chgData name="云龙 谢" userId="a448cf2b18342624" providerId="LiveId" clId="{DC31AF90-8B03-4EF6-92D7-7EDDA89E318B}" dt="2025-05-12T11:29:54.544" v="110"/>
      <pc:docMkLst>
        <pc:docMk/>
      </pc:docMkLst>
      <pc:sldChg chg="del">
        <pc:chgData name="云龙 谢" userId="a448cf2b18342624" providerId="LiveId" clId="{DC31AF90-8B03-4EF6-92D7-7EDDA89E318B}" dt="2025-05-12T11:26:28.915" v="0" actId="47"/>
        <pc:sldMkLst>
          <pc:docMk/>
          <pc:sldMk cId="0" sldId="262"/>
        </pc:sldMkLst>
      </pc:sldChg>
      <pc:sldChg chg="del">
        <pc:chgData name="云龙 谢" userId="a448cf2b18342624" providerId="LiveId" clId="{DC31AF90-8B03-4EF6-92D7-7EDDA89E318B}" dt="2025-05-12T11:26:28.915" v="0" actId="47"/>
        <pc:sldMkLst>
          <pc:docMk/>
          <pc:sldMk cId="0" sldId="266"/>
        </pc:sldMkLst>
      </pc:sldChg>
      <pc:sldChg chg="del">
        <pc:chgData name="云龙 谢" userId="a448cf2b18342624" providerId="LiveId" clId="{DC31AF90-8B03-4EF6-92D7-7EDDA89E318B}" dt="2025-05-12T11:26:28.915" v="0" actId="47"/>
        <pc:sldMkLst>
          <pc:docMk/>
          <pc:sldMk cId="0" sldId="267"/>
        </pc:sldMkLst>
      </pc:sldChg>
      <pc:sldChg chg="addSp modSp mod modShow">
        <pc:chgData name="云龙 谢" userId="a448cf2b18342624" providerId="LiveId" clId="{DC31AF90-8B03-4EF6-92D7-7EDDA89E318B}" dt="2025-05-12T11:28:42.647" v="106" actId="20577"/>
        <pc:sldMkLst>
          <pc:docMk/>
          <pc:sldMk cId="0" sldId="290"/>
        </pc:sldMkLst>
        <pc:spChg chg="add mod">
          <ac:chgData name="云龙 谢" userId="a448cf2b18342624" providerId="LiveId" clId="{DC31AF90-8B03-4EF6-92D7-7EDDA89E318B}" dt="2025-05-12T11:28:19.277" v="67" actId="1076"/>
          <ac:spMkLst>
            <pc:docMk/>
            <pc:sldMk cId="0" sldId="290"/>
            <ac:spMk id="4" creationId="{2775198A-CC4D-4716-C9A4-9AE46BCDEAB1}"/>
          </ac:spMkLst>
        </pc:spChg>
        <pc:spChg chg="add mod">
          <ac:chgData name="云龙 谢" userId="a448cf2b18342624" providerId="LiveId" clId="{DC31AF90-8B03-4EF6-92D7-7EDDA89E318B}" dt="2025-05-12T11:28:33.338" v="93" actId="1076"/>
          <ac:spMkLst>
            <pc:docMk/>
            <pc:sldMk cId="0" sldId="290"/>
            <ac:spMk id="5" creationId="{27A8ACAD-C881-6923-BDA9-2B84FEE71B1D}"/>
          </ac:spMkLst>
        </pc:spChg>
        <pc:spChg chg="add mod">
          <ac:chgData name="云龙 谢" userId="a448cf2b18342624" providerId="LiveId" clId="{DC31AF90-8B03-4EF6-92D7-7EDDA89E318B}" dt="2025-05-12T11:28:42.647" v="106" actId="20577"/>
          <ac:spMkLst>
            <pc:docMk/>
            <pc:sldMk cId="0" sldId="290"/>
            <ac:spMk id="6" creationId="{9B859193-49BA-DC45-4E9C-9EF82E82DF72}"/>
          </ac:spMkLst>
        </pc:spChg>
        <pc:spChg chg="mod">
          <ac:chgData name="云龙 谢" userId="a448cf2b18342624" providerId="LiveId" clId="{DC31AF90-8B03-4EF6-92D7-7EDDA89E318B}" dt="2025-05-12T11:27:17.413" v="39" actId="1076"/>
          <ac:spMkLst>
            <pc:docMk/>
            <pc:sldMk cId="0" sldId="290"/>
            <ac:spMk id="7" creationId="{00000000-0000-0000-0000-000000000000}"/>
          </ac:spMkLst>
        </pc:spChg>
        <pc:picChg chg="mod">
          <ac:chgData name="云龙 谢" userId="a448cf2b18342624" providerId="LiveId" clId="{DC31AF90-8B03-4EF6-92D7-7EDDA89E318B}" dt="2025-05-12T11:27:53.833" v="43" actId="14100"/>
          <ac:picMkLst>
            <pc:docMk/>
            <pc:sldMk cId="0" sldId="290"/>
            <ac:picMk id="3" creationId="{EDEE4317-BFF5-D94B-BEB0-B3CAB138F2B6}"/>
          </ac:picMkLst>
        </pc:picChg>
        <pc:picChg chg="add mod">
          <ac:chgData name="云龙 谢" userId="a448cf2b18342624" providerId="LiveId" clId="{DC31AF90-8B03-4EF6-92D7-7EDDA89E318B}" dt="2025-05-12T11:28:05.217" v="52" actId="14100"/>
          <ac:picMkLst>
            <pc:docMk/>
            <pc:sldMk cId="0" sldId="290"/>
            <ac:picMk id="2050" creationId="{4C6F0B85-3AB1-F95B-9403-DAAB92F6E6E7}"/>
          </ac:picMkLst>
        </pc:picChg>
      </pc:sldChg>
      <pc:sldChg chg="del">
        <pc:chgData name="云龙 谢" userId="a448cf2b18342624" providerId="LiveId" clId="{DC31AF90-8B03-4EF6-92D7-7EDDA89E318B}" dt="2025-05-12T11:26:28.915" v="0" actId="47"/>
        <pc:sldMkLst>
          <pc:docMk/>
          <pc:sldMk cId="2160168146" sldId="293"/>
        </pc:sldMkLst>
      </pc:sldChg>
      <pc:sldChg chg="del">
        <pc:chgData name="云龙 谢" userId="a448cf2b18342624" providerId="LiveId" clId="{DC31AF90-8B03-4EF6-92D7-7EDDA89E318B}" dt="2025-05-12T11:26:28.915" v="0" actId="47"/>
        <pc:sldMkLst>
          <pc:docMk/>
          <pc:sldMk cId="2542747654" sldId="294"/>
        </pc:sldMkLst>
      </pc:sldChg>
      <pc:sldChg chg="del">
        <pc:chgData name="云龙 谢" userId="a448cf2b18342624" providerId="LiveId" clId="{DC31AF90-8B03-4EF6-92D7-7EDDA89E318B}" dt="2025-05-12T11:26:28.915" v="0" actId="47"/>
        <pc:sldMkLst>
          <pc:docMk/>
          <pc:sldMk cId="516457247" sldId="297"/>
        </pc:sldMkLst>
      </pc:sldChg>
      <pc:sldChg chg="del">
        <pc:chgData name="云龙 谢" userId="a448cf2b18342624" providerId="LiveId" clId="{DC31AF90-8B03-4EF6-92D7-7EDDA89E318B}" dt="2025-05-12T11:26:28.915" v="0" actId="47"/>
        <pc:sldMkLst>
          <pc:docMk/>
          <pc:sldMk cId="2848519451" sldId="298"/>
        </pc:sldMkLst>
      </pc:sldChg>
      <pc:sldChg chg="del">
        <pc:chgData name="云龙 谢" userId="a448cf2b18342624" providerId="LiveId" clId="{DC31AF90-8B03-4EF6-92D7-7EDDA89E318B}" dt="2025-05-12T11:26:28.915" v="0" actId="47"/>
        <pc:sldMkLst>
          <pc:docMk/>
          <pc:sldMk cId="0" sldId="299"/>
        </pc:sldMkLst>
      </pc:sldChg>
      <pc:sldChg chg="del">
        <pc:chgData name="云龙 谢" userId="a448cf2b18342624" providerId="LiveId" clId="{DC31AF90-8B03-4EF6-92D7-7EDDA89E318B}" dt="2025-05-12T11:26:28.915" v="0" actId="47"/>
        <pc:sldMkLst>
          <pc:docMk/>
          <pc:sldMk cId="1761678719" sldId="300"/>
        </pc:sldMkLst>
      </pc:sldChg>
      <pc:sldChg chg="del">
        <pc:chgData name="云龙 谢" userId="a448cf2b18342624" providerId="LiveId" clId="{DC31AF90-8B03-4EF6-92D7-7EDDA89E318B}" dt="2025-05-12T11:26:28.915" v="0" actId="47"/>
        <pc:sldMkLst>
          <pc:docMk/>
          <pc:sldMk cId="3639512781" sldId="301"/>
        </pc:sldMkLst>
      </pc:sldChg>
      <pc:sldChg chg="del">
        <pc:chgData name="云龙 谢" userId="a448cf2b18342624" providerId="LiveId" clId="{DC31AF90-8B03-4EF6-92D7-7EDDA89E318B}" dt="2025-05-12T11:26:28.915" v="0" actId="47"/>
        <pc:sldMkLst>
          <pc:docMk/>
          <pc:sldMk cId="3520887162" sldId="302"/>
        </pc:sldMkLst>
      </pc:sldChg>
      <pc:sldChg chg="del">
        <pc:chgData name="云龙 谢" userId="a448cf2b18342624" providerId="LiveId" clId="{DC31AF90-8B03-4EF6-92D7-7EDDA89E318B}" dt="2025-05-12T11:26:28.915" v="0" actId="47"/>
        <pc:sldMkLst>
          <pc:docMk/>
          <pc:sldMk cId="2864812165" sldId="303"/>
        </pc:sldMkLst>
      </pc:sldChg>
      <pc:sldChg chg="del">
        <pc:chgData name="云龙 谢" userId="a448cf2b18342624" providerId="LiveId" clId="{DC31AF90-8B03-4EF6-92D7-7EDDA89E318B}" dt="2025-05-12T11:26:28.915" v="0" actId="47"/>
        <pc:sldMkLst>
          <pc:docMk/>
          <pc:sldMk cId="960952282" sldId="304"/>
        </pc:sldMkLst>
      </pc:sldChg>
      <pc:sldChg chg="del">
        <pc:chgData name="云龙 谢" userId="a448cf2b18342624" providerId="LiveId" clId="{DC31AF90-8B03-4EF6-92D7-7EDDA89E318B}" dt="2025-05-12T11:26:28.915" v="0" actId="47"/>
        <pc:sldMkLst>
          <pc:docMk/>
          <pc:sldMk cId="173911753" sldId="305"/>
        </pc:sldMkLst>
      </pc:sldChg>
      <pc:sldChg chg="del">
        <pc:chgData name="云龙 谢" userId="a448cf2b18342624" providerId="LiveId" clId="{DC31AF90-8B03-4EF6-92D7-7EDDA89E318B}" dt="2025-05-12T11:26:28.915" v="0" actId="47"/>
        <pc:sldMkLst>
          <pc:docMk/>
          <pc:sldMk cId="3782404090" sldId="307"/>
        </pc:sldMkLst>
      </pc:sldChg>
      <pc:sldChg chg="del">
        <pc:chgData name="云龙 谢" userId="a448cf2b18342624" providerId="LiveId" clId="{DC31AF90-8B03-4EF6-92D7-7EDDA89E318B}" dt="2025-05-12T11:26:28.915" v="0" actId="47"/>
        <pc:sldMkLst>
          <pc:docMk/>
          <pc:sldMk cId="3156838758" sldId="308"/>
        </pc:sldMkLst>
      </pc:sldChg>
      <pc:sldChg chg="del">
        <pc:chgData name="云龙 谢" userId="a448cf2b18342624" providerId="LiveId" clId="{DC31AF90-8B03-4EF6-92D7-7EDDA89E318B}" dt="2025-05-12T11:26:28.915" v="0" actId="47"/>
        <pc:sldMkLst>
          <pc:docMk/>
          <pc:sldMk cId="419505764" sldId="309"/>
        </pc:sldMkLst>
      </pc:sldChg>
      <pc:sldChg chg="del">
        <pc:chgData name="云龙 谢" userId="a448cf2b18342624" providerId="LiveId" clId="{DC31AF90-8B03-4EF6-92D7-7EDDA89E318B}" dt="2025-05-12T11:26:28.915" v="0" actId="47"/>
        <pc:sldMkLst>
          <pc:docMk/>
          <pc:sldMk cId="2062224429" sldId="310"/>
        </pc:sldMkLst>
      </pc:sldChg>
      <pc:sldChg chg="del">
        <pc:chgData name="云龙 谢" userId="a448cf2b18342624" providerId="LiveId" clId="{DC31AF90-8B03-4EF6-92D7-7EDDA89E318B}" dt="2025-05-12T11:26:28.915" v="0" actId="47"/>
        <pc:sldMkLst>
          <pc:docMk/>
          <pc:sldMk cId="2581926282" sldId="311"/>
        </pc:sldMkLst>
      </pc:sldChg>
      <pc:sldChg chg="del">
        <pc:chgData name="云龙 谢" userId="a448cf2b18342624" providerId="LiveId" clId="{DC31AF90-8B03-4EF6-92D7-7EDDA89E318B}" dt="2025-05-12T11:26:28.915" v="0" actId="47"/>
        <pc:sldMkLst>
          <pc:docMk/>
          <pc:sldMk cId="1885855495" sldId="2477"/>
        </pc:sldMkLst>
      </pc:sldChg>
      <pc:sldChg chg="del">
        <pc:chgData name="云龙 谢" userId="a448cf2b18342624" providerId="LiveId" clId="{DC31AF90-8B03-4EF6-92D7-7EDDA89E318B}" dt="2025-05-12T11:26:28.915" v="0" actId="47"/>
        <pc:sldMkLst>
          <pc:docMk/>
          <pc:sldMk cId="2597540714" sldId="10995"/>
        </pc:sldMkLst>
      </pc:sldChg>
      <pc:sldChg chg="del">
        <pc:chgData name="云龙 谢" userId="a448cf2b18342624" providerId="LiveId" clId="{DC31AF90-8B03-4EF6-92D7-7EDDA89E318B}" dt="2025-05-12T11:26:28.915" v="0" actId="47"/>
        <pc:sldMkLst>
          <pc:docMk/>
          <pc:sldMk cId="300353243" sldId="10996"/>
        </pc:sldMkLst>
      </pc:sldChg>
      <pc:sldChg chg="del">
        <pc:chgData name="云龙 谢" userId="a448cf2b18342624" providerId="LiveId" clId="{DC31AF90-8B03-4EF6-92D7-7EDDA89E318B}" dt="2025-05-12T11:26:28.915" v="0" actId="47"/>
        <pc:sldMkLst>
          <pc:docMk/>
          <pc:sldMk cId="1830565373" sldId="10998"/>
        </pc:sldMkLst>
      </pc:sldChg>
      <pc:sldChg chg="del">
        <pc:chgData name="云龙 谢" userId="a448cf2b18342624" providerId="LiveId" clId="{DC31AF90-8B03-4EF6-92D7-7EDDA89E318B}" dt="2025-05-12T11:26:28.915" v="0" actId="47"/>
        <pc:sldMkLst>
          <pc:docMk/>
          <pc:sldMk cId="514987849" sldId="10999"/>
        </pc:sldMkLst>
      </pc:sldChg>
      <pc:sldChg chg="del">
        <pc:chgData name="云龙 谢" userId="a448cf2b18342624" providerId="LiveId" clId="{DC31AF90-8B03-4EF6-92D7-7EDDA89E318B}" dt="2025-05-12T11:26:28.915" v="0" actId="47"/>
        <pc:sldMkLst>
          <pc:docMk/>
          <pc:sldMk cId="1476553907" sldId="11001"/>
        </pc:sldMkLst>
      </pc:sldChg>
      <pc:sldChg chg="del">
        <pc:chgData name="云龙 谢" userId="a448cf2b18342624" providerId="LiveId" clId="{DC31AF90-8B03-4EF6-92D7-7EDDA89E318B}" dt="2025-05-12T11:26:28.915" v="0" actId="47"/>
        <pc:sldMkLst>
          <pc:docMk/>
          <pc:sldMk cId="934346745" sldId="11002"/>
        </pc:sldMkLst>
      </pc:sldChg>
      <pc:sldChg chg="del">
        <pc:chgData name="云龙 谢" userId="a448cf2b18342624" providerId="LiveId" clId="{DC31AF90-8B03-4EF6-92D7-7EDDA89E318B}" dt="2025-05-12T11:26:28.915" v="0" actId="47"/>
        <pc:sldMkLst>
          <pc:docMk/>
          <pc:sldMk cId="596641139" sldId="11003"/>
        </pc:sldMkLst>
      </pc:sldChg>
      <pc:sldChg chg="del">
        <pc:chgData name="云龙 谢" userId="a448cf2b18342624" providerId="LiveId" clId="{DC31AF90-8B03-4EF6-92D7-7EDDA89E318B}" dt="2025-05-12T11:26:28.915" v="0" actId="47"/>
        <pc:sldMkLst>
          <pc:docMk/>
          <pc:sldMk cId="704197694" sldId="11004"/>
        </pc:sldMkLst>
      </pc:sldChg>
      <pc:sldChg chg="del">
        <pc:chgData name="云龙 谢" userId="a448cf2b18342624" providerId="LiveId" clId="{DC31AF90-8B03-4EF6-92D7-7EDDA89E318B}" dt="2025-05-12T11:26:28.915" v="0" actId="47"/>
        <pc:sldMkLst>
          <pc:docMk/>
          <pc:sldMk cId="1776880672" sldId="11005"/>
        </pc:sldMkLst>
      </pc:sldChg>
      <pc:sldChg chg="del">
        <pc:chgData name="云龙 谢" userId="a448cf2b18342624" providerId="LiveId" clId="{DC31AF90-8B03-4EF6-92D7-7EDDA89E318B}" dt="2025-05-12T11:26:28.915" v="0" actId="47"/>
        <pc:sldMkLst>
          <pc:docMk/>
          <pc:sldMk cId="1112338426" sldId="11031"/>
        </pc:sldMkLst>
      </pc:sldChg>
      <pc:sldChg chg="modSp mod">
        <pc:chgData name="云龙 谢" userId="a448cf2b18342624" providerId="LiveId" clId="{DC31AF90-8B03-4EF6-92D7-7EDDA89E318B}" dt="2025-05-12T11:29:54.544" v="110"/>
        <pc:sldMkLst>
          <pc:docMk/>
          <pc:sldMk cId="3972539447" sldId="11048"/>
        </pc:sldMkLst>
        <pc:spChg chg="mod">
          <ac:chgData name="云龙 谢" userId="a448cf2b18342624" providerId="LiveId" clId="{DC31AF90-8B03-4EF6-92D7-7EDDA89E318B}" dt="2025-05-12T11:29:54.544" v="110"/>
          <ac:spMkLst>
            <pc:docMk/>
            <pc:sldMk cId="3972539447" sldId="11048"/>
            <ac:spMk id="6" creationId="{482D6E97-D80F-04F2-2471-0928C7517975}"/>
          </ac:spMkLst>
        </pc:spChg>
      </pc:sldChg>
      <pc:sldMasterChg chg="del delSldLayout">
        <pc:chgData name="云龙 谢" userId="a448cf2b18342624" providerId="LiveId" clId="{DC31AF90-8B03-4EF6-92D7-7EDDA89E318B}" dt="2025-05-12T11:26:28.915" v="0" actId="47"/>
        <pc:sldMasterMkLst>
          <pc:docMk/>
          <pc:sldMasterMk cId="596898399" sldId="2147483670"/>
        </pc:sldMasterMkLst>
        <pc:sldLayoutChg chg="del">
          <pc:chgData name="云龙 谢" userId="a448cf2b18342624" providerId="LiveId" clId="{DC31AF90-8B03-4EF6-92D7-7EDDA89E318B}" dt="2025-05-12T11:26:28.915" v="0" actId="47"/>
          <pc:sldLayoutMkLst>
            <pc:docMk/>
            <pc:sldMasterMk cId="596898399" sldId="2147483670"/>
            <pc:sldLayoutMk cId="2042300036" sldId="2147483671"/>
          </pc:sldLayoutMkLst>
        </pc:sldLayoutChg>
        <pc:sldLayoutChg chg="del">
          <pc:chgData name="云龙 谢" userId="a448cf2b18342624" providerId="LiveId" clId="{DC31AF90-8B03-4EF6-92D7-7EDDA89E318B}" dt="2025-05-12T11:26:28.915" v="0" actId="47"/>
          <pc:sldLayoutMkLst>
            <pc:docMk/>
            <pc:sldMasterMk cId="596898399" sldId="2147483670"/>
            <pc:sldLayoutMk cId="3804693501" sldId="2147483672"/>
          </pc:sldLayoutMkLst>
        </pc:sldLayoutChg>
        <pc:sldLayoutChg chg="del">
          <pc:chgData name="云龙 谢" userId="a448cf2b18342624" providerId="LiveId" clId="{DC31AF90-8B03-4EF6-92D7-7EDDA89E318B}" dt="2025-05-12T11:26:28.915" v="0" actId="47"/>
          <pc:sldLayoutMkLst>
            <pc:docMk/>
            <pc:sldMasterMk cId="596898399" sldId="2147483670"/>
            <pc:sldLayoutMk cId="771915598" sldId="2147483673"/>
          </pc:sldLayoutMkLst>
        </pc:sldLayoutChg>
        <pc:sldLayoutChg chg="del">
          <pc:chgData name="云龙 谢" userId="a448cf2b18342624" providerId="LiveId" clId="{DC31AF90-8B03-4EF6-92D7-7EDDA89E318B}" dt="2025-05-12T11:26:28.915" v="0" actId="47"/>
          <pc:sldLayoutMkLst>
            <pc:docMk/>
            <pc:sldMasterMk cId="596898399" sldId="2147483670"/>
            <pc:sldLayoutMk cId="2753358947" sldId="214748367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31B3C-BA1A-4B2C-9AF1-2FB533CDE288}"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125DA6C6-8F19-4E7E-A91C-7015D12B6B09}">
      <dgm:prSet/>
      <dgm:spPr/>
      <dgm:t>
        <a:bodyPr/>
        <a:lstStyle/>
        <a:p>
          <a:r>
            <a:rPr lang="en-US" b="1"/>
            <a:t>How</a:t>
          </a:r>
          <a:r>
            <a:rPr lang="en-US"/>
            <a:t> Software </a:t>
          </a:r>
          <a:r>
            <a:rPr lang="en-US" altLang="zh-CN"/>
            <a:t>Verify Hardware Designs </a:t>
          </a:r>
          <a:endParaRPr lang="en-US">
            <a:latin typeface="+mj-lt"/>
            <a:ea typeface="阿里巴巴普惠体" panose="00020600040101010101" pitchFamily="18" charset="-122"/>
            <a:cs typeface="阿里巴巴普惠体" panose="00020600040101010101" pitchFamily="18" charset="-122"/>
          </a:endParaRPr>
        </a:p>
      </dgm:t>
    </dgm:pt>
    <dgm:pt modelId="{84432ED2-A34E-4DE4-9336-A710196CDD32}" type="sibTrans" cxnId="{BAFF15B5-A983-4A1B-B59C-68EEDC46FC72}">
      <dgm:prSet/>
      <dgm:spPr/>
      <dgm:t>
        <a:bodyPr/>
        <a:lstStyle/>
        <a:p>
          <a:endParaRPr lang="zh-CN" altLang="en-US"/>
        </a:p>
      </dgm:t>
    </dgm:pt>
    <dgm:pt modelId="{920F9FDF-5FAC-42B9-92F6-9B4353AF0375}" type="parTrans" cxnId="{BAFF15B5-A983-4A1B-B59C-68EEDC46FC72}">
      <dgm:prSet/>
      <dgm:spPr/>
      <dgm:t>
        <a:bodyPr/>
        <a:lstStyle/>
        <a:p>
          <a:endParaRPr lang="zh-CN" altLang="en-US"/>
        </a:p>
      </dgm:t>
    </dgm:pt>
    <dgm:pt modelId="{5BCA1529-8F26-48BE-9470-7525DE239631}">
      <dgm:prSet/>
      <dgm:spPr/>
      <dgm:t>
        <a:bodyPr/>
        <a:lstStyle/>
        <a:p>
          <a:r>
            <a:rPr lang="en-US" altLang="zh-CN" b="1"/>
            <a:t>What</a:t>
          </a:r>
          <a:r>
            <a:rPr lang="en-US" altLang="zh-CN"/>
            <a:t> We Gain from This Approach</a:t>
          </a:r>
          <a:endParaRPr lang="en-US">
            <a:latin typeface="+mj-lt"/>
            <a:ea typeface="阿里巴巴普惠体" panose="00020600040101010101" pitchFamily="18" charset="-122"/>
            <a:cs typeface="阿里巴巴普惠体" panose="00020600040101010101" pitchFamily="18" charset="-122"/>
          </a:endParaRPr>
        </a:p>
      </dgm:t>
    </dgm:pt>
    <dgm:pt modelId="{A7C54910-A6CE-4BF0-8980-539782E1D1C0}" type="sibTrans" cxnId="{8983BD7E-5DE3-4A52-A590-F705FC394B0C}">
      <dgm:prSet/>
      <dgm:spPr/>
      <dgm:t>
        <a:bodyPr/>
        <a:lstStyle/>
        <a:p>
          <a:endParaRPr lang="en-US">
            <a:latin typeface="+mj-lt"/>
          </a:endParaRPr>
        </a:p>
      </dgm:t>
    </dgm:pt>
    <dgm:pt modelId="{E012E6A1-5C06-4C4A-9C29-392B39B26659}" type="parTrans" cxnId="{8983BD7E-5DE3-4A52-A590-F705FC394B0C}">
      <dgm:prSet/>
      <dgm:spPr/>
      <dgm:t>
        <a:bodyPr/>
        <a:lstStyle/>
        <a:p>
          <a:endParaRPr lang="en-US">
            <a:latin typeface="+mj-lt"/>
          </a:endParaRPr>
        </a:p>
      </dgm:t>
    </dgm:pt>
    <dgm:pt modelId="{2D508085-789D-43B7-9421-3DCE9F7559A4}">
      <dgm:prSet/>
      <dgm:spPr/>
      <dgm:t>
        <a:bodyPr/>
        <a:lstStyle/>
        <a:p>
          <a:r>
            <a:rPr lang="en-US" altLang="zh-CN" b="1">
              <a:latin typeface="+mj-lt"/>
              <a:ea typeface="阿里巴巴普惠体" panose="00020600040101010101" pitchFamily="18" charset="-122"/>
              <a:cs typeface="阿里巴巴普惠体" panose="00020600040101010101" pitchFamily="18" charset="-122"/>
            </a:rPr>
            <a:t>Why</a:t>
          </a:r>
          <a:r>
            <a:rPr lang="en-US" altLang="zh-CN">
              <a:latin typeface="+mj-lt"/>
              <a:ea typeface="阿里巴巴普惠体" panose="00020600040101010101" pitchFamily="18" charset="-122"/>
              <a:cs typeface="阿里巴巴普惠体" panose="00020600040101010101" pitchFamily="18" charset="-122"/>
            </a:rPr>
            <a:t> Verify Hardware with Software</a:t>
          </a:r>
          <a:endParaRPr lang="en-US">
            <a:latin typeface="+mj-lt"/>
            <a:ea typeface="阿里巴巴普惠体" panose="00020600040101010101" pitchFamily="18" charset="-122"/>
            <a:cs typeface="阿里巴巴普惠体" panose="00020600040101010101" pitchFamily="18" charset="-122"/>
          </a:endParaRPr>
        </a:p>
      </dgm:t>
    </dgm:pt>
    <dgm:pt modelId="{E28B19B4-49C6-47B7-BA2A-BFB9C5158622}" type="parTrans" cxnId="{FC0C6CC5-FB4F-4538-9D5E-CB09219D636E}">
      <dgm:prSet/>
      <dgm:spPr/>
      <dgm:t>
        <a:bodyPr/>
        <a:lstStyle/>
        <a:p>
          <a:endParaRPr lang="zh-CN" altLang="en-US"/>
        </a:p>
      </dgm:t>
    </dgm:pt>
    <dgm:pt modelId="{134A8932-24BD-4471-BCDA-8788CC670A04}" type="sibTrans" cxnId="{FC0C6CC5-FB4F-4538-9D5E-CB09219D636E}">
      <dgm:prSet/>
      <dgm:spPr/>
      <dgm:t>
        <a:bodyPr/>
        <a:lstStyle/>
        <a:p>
          <a:endParaRPr lang="zh-CN" altLang="en-US"/>
        </a:p>
      </dgm:t>
    </dgm:pt>
    <dgm:pt modelId="{5D13B6C7-DF70-4AC0-BD3B-0DCCA2A3B7B9}" type="pres">
      <dgm:prSet presAssocID="{10E31B3C-BA1A-4B2C-9AF1-2FB533CDE288}" presName="outerComposite" presStyleCnt="0">
        <dgm:presLayoutVars>
          <dgm:chMax val="5"/>
          <dgm:dir/>
          <dgm:resizeHandles val="exact"/>
        </dgm:presLayoutVars>
      </dgm:prSet>
      <dgm:spPr/>
    </dgm:pt>
    <dgm:pt modelId="{BBBAAD95-7674-46BB-BBE6-A1335903667A}" type="pres">
      <dgm:prSet presAssocID="{10E31B3C-BA1A-4B2C-9AF1-2FB533CDE288}" presName="dummyMaxCanvas" presStyleCnt="0">
        <dgm:presLayoutVars/>
      </dgm:prSet>
      <dgm:spPr/>
    </dgm:pt>
    <dgm:pt modelId="{1F95AD5F-D259-47C1-94F2-F887BD973434}" type="pres">
      <dgm:prSet presAssocID="{10E31B3C-BA1A-4B2C-9AF1-2FB533CDE288}" presName="ThreeNodes_1" presStyleLbl="node1" presStyleIdx="0" presStyleCnt="3">
        <dgm:presLayoutVars>
          <dgm:bulletEnabled val="1"/>
        </dgm:presLayoutVars>
      </dgm:prSet>
      <dgm:spPr/>
    </dgm:pt>
    <dgm:pt modelId="{7D4A0B3C-C974-41B6-B707-E6C9AA4810EB}" type="pres">
      <dgm:prSet presAssocID="{10E31B3C-BA1A-4B2C-9AF1-2FB533CDE288}" presName="ThreeNodes_2" presStyleLbl="node1" presStyleIdx="1" presStyleCnt="3">
        <dgm:presLayoutVars>
          <dgm:bulletEnabled val="1"/>
        </dgm:presLayoutVars>
      </dgm:prSet>
      <dgm:spPr/>
    </dgm:pt>
    <dgm:pt modelId="{94BFA5E0-13AA-4972-8C26-5CF40D340BB7}" type="pres">
      <dgm:prSet presAssocID="{10E31B3C-BA1A-4B2C-9AF1-2FB533CDE288}" presName="ThreeNodes_3" presStyleLbl="node1" presStyleIdx="2" presStyleCnt="3">
        <dgm:presLayoutVars>
          <dgm:bulletEnabled val="1"/>
        </dgm:presLayoutVars>
      </dgm:prSet>
      <dgm:spPr/>
    </dgm:pt>
    <dgm:pt modelId="{461C3A02-6B69-416D-87AF-02208E141D16}" type="pres">
      <dgm:prSet presAssocID="{10E31B3C-BA1A-4B2C-9AF1-2FB533CDE288}" presName="ThreeConn_1-2" presStyleLbl="fgAccFollowNode1" presStyleIdx="0" presStyleCnt="2">
        <dgm:presLayoutVars>
          <dgm:bulletEnabled val="1"/>
        </dgm:presLayoutVars>
      </dgm:prSet>
      <dgm:spPr/>
    </dgm:pt>
    <dgm:pt modelId="{B26C94D5-2ABA-42AF-A24C-529F140C7C65}" type="pres">
      <dgm:prSet presAssocID="{10E31B3C-BA1A-4B2C-9AF1-2FB533CDE288}" presName="ThreeConn_2-3" presStyleLbl="fgAccFollowNode1" presStyleIdx="1" presStyleCnt="2">
        <dgm:presLayoutVars>
          <dgm:bulletEnabled val="1"/>
        </dgm:presLayoutVars>
      </dgm:prSet>
      <dgm:spPr/>
    </dgm:pt>
    <dgm:pt modelId="{CE0AA67F-2FAB-49BC-90CD-80BFFE9C43E8}" type="pres">
      <dgm:prSet presAssocID="{10E31B3C-BA1A-4B2C-9AF1-2FB533CDE288}" presName="ThreeNodes_1_text" presStyleLbl="node1" presStyleIdx="2" presStyleCnt="3">
        <dgm:presLayoutVars>
          <dgm:bulletEnabled val="1"/>
        </dgm:presLayoutVars>
      </dgm:prSet>
      <dgm:spPr/>
    </dgm:pt>
    <dgm:pt modelId="{7475AE1C-DA32-4714-85A7-9C7F668CCCC3}" type="pres">
      <dgm:prSet presAssocID="{10E31B3C-BA1A-4B2C-9AF1-2FB533CDE288}" presName="ThreeNodes_2_text" presStyleLbl="node1" presStyleIdx="2" presStyleCnt="3">
        <dgm:presLayoutVars>
          <dgm:bulletEnabled val="1"/>
        </dgm:presLayoutVars>
      </dgm:prSet>
      <dgm:spPr/>
    </dgm:pt>
    <dgm:pt modelId="{ABBAC716-80C9-4ED2-813B-4DE1497FFDFD}" type="pres">
      <dgm:prSet presAssocID="{10E31B3C-BA1A-4B2C-9AF1-2FB533CDE288}" presName="ThreeNodes_3_text" presStyleLbl="node1" presStyleIdx="2" presStyleCnt="3">
        <dgm:presLayoutVars>
          <dgm:bulletEnabled val="1"/>
        </dgm:presLayoutVars>
      </dgm:prSet>
      <dgm:spPr/>
    </dgm:pt>
  </dgm:ptLst>
  <dgm:cxnLst>
    <dgm:cxn modelId="{7761B514-F3F5-4E14-901E-0A446365B4B9}" type="presOf" srcId="{5BCA1529-8F26-48BE-9470-7525DE239631}" destId="{ABBAC716-80C9-4ED2-813B-4DE1497FFDFD}" srcOrd="1" destOrd="0" presId="urn:microsoft.com/office/officeart/2005/8/layout/vProcess5"/>
    <dgm:cxn modelId="{3A9F3B22-51E0-4E6A-B704-3F1ADA480A15}" type="presOf" srcId="{125DA6C6-8F19-4E7E-A91C-7015D12B6B09}" destId="{7475AE1C-DA32-4714-85A7-9C7F668CCCC3}" srcOrd="1" destOrd="0" presId="urn:microsoft.com/office/officeart/2005/8/layout/vProcess5"/>
    <dgm:cxn modelId="{C607DF4C-5084-45FF-BA49-75CC60434AAA}" type="presOf" srcId="{5BCA1529-8F26-48BE-9470-7525DE239631}" destId="{94BFA5E0-13AA-4972-8C26-5CF40D340BB7}" srcOrd="0" destOrd="0" presId="urn:microsoft.com/office/officeart/2005/8/layout/vProcess5"/>
    <dgm:cxn modelId="{AE1CC07A-10A9-45DC-955C-03A6F51337C2}" type="presOf" srcId="{125DA6C6-8F19-4E7E-A91C-7015D12B6B09}" destId="{7D4A0B3C-C974-41B6-B707-E6C9AA4810EB}" srcOrd="0" destOrd="0" presId="urn:microsoft.com/office/officeart/2005/8/layout/vProcess5"/>
    <dgm:cxn modelId="{6185D67A-6032-4D02-89AF-46CA19B6975A}" type="presOf" srcId="{2D508085-789D-43B7-9421-3DCE9F7559A4}" destId="{CE0AA67F-2FAB-49BC-90CD-80BFFE9C43E8}" srcOrd="1" destOrd="0" presId="urn:microsoft.com/office/officeart/2005/8/layout/vProcess5"/>
    <dgm:cxn modelId="{8983BD7E-5DE3-4A52-A590-F705FC394B0C}" srcId="{10E31B3C-BA1A-4B2C-9AF1-2FB533CDE288}" destId="{5BCA1529-8F26-48BE-9470-7525DE239631}" srcOrd="2" destOrd="0" parTransId="{E012E6A1-5C06-4C4A-9C29-392B39B26659}" sibTransId="{A7C54910-A6CE-4BF0-8980-539782E1D1C0}"/>
    <dgm:cxn modelId="{5C798F84-867B-4500-B078-6D1962A37D35}" type="presOf" srcId="{134A8932-24BD-4471-BCDA-8788CC670A04}" destId="{461C3A02-6B69-416D-87AF-02208E141D16}" srcOrd="0" destOrd="0" presId="urn:microsoft.com/office/officeart/2005/8/layout/vProcess5"/>
    <dgm:cxn modelId="{50F69FA0-FA92-4B3B-8D9C-3E00C35730FB}" type="presOf" srcId="{84432ED2-A34E-4DE4-9336-A710196CDD32}" destId="{B26C94D5-2ABA-42AF-A24C-529F140C7C65}" srcOrd="0" destOrd="0" presId="urn:microsoft.com/office/officeart/2005/8/layout/vProcess5"/>
    <dgm:cxn modelId="{C55B95B1-06A9-4284-BD33-FB682D31AE00}" type="presOf" srcId="{10E31B3C-BA1A-4B2C-9AF1-2FB533CDE288}" destId="{5D13B6C7-DF70-4AC0-BD3B-0DCCA2A3B7B9}" srcOrd="0" destOrd="0" presId="urn:microsoft.com/office/officeart/2005/8/layout/vProcess5"/>
    <dgm:cxn modelId="{BAFF15B5-A983-4A1B-B59C-68EEDC46FC72}" srcId="{10E31B3C-BA1A-4B2C-9AF1-2FB533CDE288}" destId="{125DA6C6-8F19-4E7E-A91C-7015D12B6B09}" srcOrd="1" destOrd="0" parTransId="{920F9FDF-5FAC-42B9-92F6-9B4353AF0375}" sibTransId="{84432ED2-A34E-4DE4-9336-A710196CDD32}"/>
    <dgm:cxn modelId="{FC0C6CC5-FB4F-4538-9D5E-CB09219D636E}" srcId="{10E31B3C-BA1A-4B2C-9AF1-2FB533CDE288}" destId="{2D508085-789D-43B7-9421-3DCE9F7559A4}" srcOrd="0" destOrd="0" parTransId="{E28B19B4-49C6-47B7-BA2A-BFB9C5158622}" sibTransId="{134A8932-24BD-4471-BCDA-8788CC670A04}"/>
    <dgm:cxn modelId="{DD08F7DF-6D8A-4030-9A52-6FE932942671}" type="presOf" srcId="{2D508085-789D-43B7-9421-3DCE9F7559A4}" destId="{1F95AD5F-D259-47C1-94F2-F887BD973434}" srcOrd="0" destOrd="0" presId="urn:microsoft.com/office/officeart/2005/8/layout/vProcess5"/>
    <dgm:cxn modelId="{FFDFC7C3-975B-46E6-93D8-4DE3BE2CB1D7}" type="presParOf" srcId="{5D13B6C7-DF70-4AC0-BD3B-0DCCA2A3B7B9}" destId="{BBBAAD95-7674-46BB-BBE6-A1335903667A}" srcOrd="0" destOrd="0" presId="urn:microsoft.com/office/officeart/2005/8/layout/vProcess5"/>
    <dgm:cxn modelId="{9C143865-F161-4409-B0EC-C9469B93D168}" type="presParOf" srcId="{5D13B6C7-DF70-4AC0-BD3B-0DCCA2A3B7B9}" destId="{1F95AD5F-D259-47C1-94F2-F887BD973434}" srcOrd="1" destOrd="0" presId="urn:microsoft.com/office/officeart/2005/8/layout/vProcess5"/>
    <dgm:cxn modelId="{36BB70BF-72C1-4934-A72E-FC00B3340E07}" type="presParOf" srcId="{5D13B6C7-DF70-4AC0-BD3B-0DCCA2A3B7B9}" destId="{7D4A0B3C-C974-41B6-B707-E6C9AA4810EB}" srcOrd="2" destOrd="0" presId="urn:microsoft.com/office/officeart/2005/8/layout/vProcess5"/>
    <dgm:cxn modelId="{475F17D5-8DFA-480E-8F3B-1DF32A444324}" type="presParOf" srcId="{5D13B6C7-DF70-4AC0-BD3B-0DCCA2A3B7B9}" destId="{94BFA5E0-13AA-4972-8C26-5CF40D340BB7}" srcOrd="3" destOrd="0" presId="urn:microsoft.com/office/officeart/2005/8/layout/vProcess5"/>
    <dgm:cxn modelId="{01866923-4C64-4A5A-9D08-C432792EE976}" type="presParOf" srcId="{5D13B6C7-DF70-4AC0-BD3B-0DCCA2A3B7B9}" destId="{461C3A02-6B69-416D-87AF-02208E141D16}" srcOrd="4" destOrd="0" presId="urn:microsoft.com/office/officeart/2005/8/layout/vProcess5"/>
    <dgm:cxn modelId="{4018E9EC-9A06-4F3C-8FFC-B656F699B961}" type="presParOf" srcId="{5D13B6C7-DF70-4AC0-BD3B-0DCCA2A3B7B9}" destId="{B26C94D5-2ABA-42AF-A24C-529F140C7C65}" srcOrd="5" destOrd="0" presId="urn:microsoft.com/office/officeart/2005/8/layout/vProcess5"/>
    <dgm:cxn modelId="{D55D7EA7-99AB-4353-AF36-13712DC4E146}" type="presParOf" srcId="{5D13B6C7-DF70-4AC0-BD3B-0DCCA2A3B7B9}" destId="{CE0AA67F-2FAB-49BC-90CD-80BFFE9C43E8}" srcOrd="6" destOrd="0" presId="urn:microsoft.com/office/officeart/2005/8/layout/vProcess5"/>
    <dgm:cxn modelId="{1CB98CB1-63D7-40AB-8E08-5526179FFE05}" type="presParOf" srcId="{5D13B6C7-DF70-4AC0-BD3B-0DCCA2A3B7B9}" destId="{7475AE1C-DA32-4714-85A7-9C7F668CCCC3}" srcOrd="7" destOrd="0" presId="urn:microsoft.com/office/officeart/2005/8/layout/vProcess5"/>
    <dgm:cxn modelId="{C21BFDAD-53A8-465E-9D23-266932650A07}" type="presParOf" srcId="{5D13B6C7-DF70-4AC0-BD3B-0DCCA2A3B7B9}" destId="{ABBAC716-80C9-4ED2-813B-4DE1497FFDFD}"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5AD5F-D259-47C1-94F2-F887BD973434}">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b="1" kern="1200">
              <a:latin typeface="+mj-lt"/>
              <a:ea typeface="阿里巴巴普惠体" panose="00020600040101010101" pitchFamily="18" charset="-122"/>
              <a:cs typeface="阿里巴巴普惠体" panose="00020600040101010101" pitchFamily="18" charset="-122"/>
            </a:rPr>
            <a:t>Why</a:t>
          </a:r>
          <a:r>
            <a:rPr lang="en-US" altLang="zh-CN" sz="3400" kern="1200">
              <a:latin typeface="+mj-lt"/>
              <a:ea typeface="阿里巴巴普惠体" panose="00020600040101010101" pitchFamily="18" charset="-122"/>
              <a:cs typeface="阿里巴巴普惠体" panose="00020600040101010101" pitchFamily="18" charset="-122"/>
            </a:rPr>
            <a:t> Verify Hardware with Software</a:t>
          </a:r>
          <a:endParaRPr lang="en-US" sz="3400" kern="1200">
            <a:latin typeface="+mj-lt"/>
            <a:ea typeface="阿里巴巴普惠体" panose="00020600040101010101" pitchFamily="18" charset="-122"/>
            <a:cs typeface="阿里巴巴普惠体" panose="00020600040101010101" pitchFamily="18" charset="-122"/>
          </a:endParaRPr>
        </a:p>
      </dsp:txBody>
      <dsp:txXfrm>
        <a:off x="38234" y="38234"/>
        <a:ext cx="7529629" cy="1228933"/>
      </dsp:txXfrm>
    </dsp:sp>
    <dsp:sp modelId="{7D4A0B3C-C974-41B6-B707-E6C9AA4810EB}">
      <dsp:nvSpPr>
        <dsp:cNvPr id="0" name=""/>
        <dsp:cNvSpPr/>
      </dsp:nvSpPr>
      <dsp:spPr>
        <a:xfrm>
          <a:off x="788669" y="1522968"/>
          <a:ext cx="8938260" cy="13054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How</a:t>
          </a:r>
          <a:r>
            <a:rPr lang="en-US" sz="3400" kern="1200"/>
            <a:t> Software </a:t>
          </a:r>
          <a:r>
            <a:rPr lang="en-US" altLang="zh-CN" sz="3400" kern="1200"/>
            <a:t>Verify Hardware Designs </a:t>
          </a:r>
          <a:endParaRPr lang="en-US" sz="3400" kern="1200">
            <a:latin typeface="+mj-lt"/>
            <a:ea typeface="阿里巴巴普惠体" panose="00020600040101010101" pitchFamily="18" charset="-122"/>
            <a:cs typeface="阿里巴巴普惠体" panose="00020600040101010101" pitchFamily="18" charset="-122"/>
          </a:endParaRPr>
        </a:p>
      </dsp:txBody>
      <dsp:txXfrm>
        <a:off x="826903" y="1561202"/>
        <a:ext cx="7224611" cy="1228933"/>
      </dsp:txXfrm>
    </dsp:sp>
    <dsp:sp modelId="{94BFA5E0-13AA-4972-8C26-5CF40D340BB7}">
      <dsp:nvSpPr>
        <dsp:cNvPr id="0" name=""/>
        <dsp:cNvSpPr/>
      </dsp:nvSpPr>
      <dsp:spPr>
        <a:xfrm>
          <a:off x="1577339" y="3045936"/>
          <a:ext cx="8938260" cy="130540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altLang="zh-CN" sz="3400" b="1" kern="1200"/>
            <a:t>What</a:t>
          </a:r>
          <a:r>
            <a:rPr lang="en-US" altLang="zh-CN" sz="3400" kern="1200"/>
            <a:t> We Gain from This Approach</a:t>
          </a:r>
          <a:endParaRPr lang="en-US" sz="3400" kern="1200">
            <a:latin typeface="+mj-lt"/>
            <a:ea typeface="阿里巴巴普惠体" panose="00020600040101010101" pitchFamily="18" charset="-122"/>
            <a:cs typeface="阿里巴巴普惠体" panose="00020600040101010101" pitchFamily="18" charset="-122"/>
          </a:endParaRPr>
        </a:p>
      </dsp:txBody>
      <dsp:txXfrm>
        <a:off x="1615573" y="3084170"/>
        <a:ext cx="7224611" cy="1228933"/>
      </dsp:txXfrm>
    </dsp:sp>
    <dsp:sp modelId="{461C3A02-6B69-416D-87AF-02208E141D16}">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8280664" y="989929"/>
        <a:ext cx="466680" cy="638504"/>
      </dsp:txXfrm>
    </dsp:sp>
    <dsp:sp modelId="{B26C94D5-2ABA-42AF-A24C-529F140C7C65}">
      <dsp:nvSpPr>
        <dsp:cNvPr id="0" name=""/>
        <dsp:cNvSpPr/>
      </dsp:nvSpPr>
      <dsp:spPr>
        <a:xfrm>
          <a:off x="8878419" y="2504195"/>
          <a:ext cx="848510" cy="84851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9069334" y="2504195"/>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2025/5/12</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2025/5/12</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BF100-3E61-1C80-7417-3B2A5D731A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28D03A-42E0-94CC-65B9-EB9C93EE98D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9A505BA-4C5E-E279-5D90-9471584EACA8}"/>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31494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F5C5-4365-A031-1E5C-808FF32EDD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CD454D-4DF2-F0C2-52E9-ABFDA369F9F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5F0ED89-5166-B826-FC21-D30D77FE45F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46154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A2E18-41DB-7471-FA1F-180784B07E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2F3B57-1F95-FAB0-74E8-973C6DA183C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2C36E31-790E-20AB-1EEC-17D3CC0A6A8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22824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530B0-471F-E64A-9DB2-84B02623AC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BD5F76-817D-346F-CA3A-D839FFB929A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B328FBB-F72F-31C0-029D-595358610CC0}"/>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27802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01ED-11A0-8A45-2274-B1BD433BCC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0FE308-75F4-4F83-AB6B-585DB57A242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4C0F1D8-C677-C7A6-CA0D-7DB8027F0786}"/>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9704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D0276-F125-4555-5DB6-CE9F8E76E5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BB1F36-5202-CD1C-C38B-3828F09D2A2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0E78F6F-651A-4EEB-E733-1FA93857BEF7}"/>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79996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6C346-8835-DE0A-0BC9-D9190633B3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A2BBEE-9EE7-7E9D-1258-C274B6C79BD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8D4BD81-A0B1-0B1C-85A8-8444D291C4AA}"/>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74051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8735-E5CE-8656-D7B4-91EA2C8AB5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379563-0C69-5B7B-9437-A55BACAEBBD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136A119-F0B0-67EB-68B1-B4259BDFCE3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4281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60E7D-E6AF-BCF7-435D-CAD7187A9D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FA8721-DC79-B367-3C7A-8EDE99CBCEC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46B1122-9F02-F6C1-79B6-A6B418356719}"/>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48135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6EFC5-1346-FDAD-2789-3167D83EEF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75123B-22E9-8C0C-6375-436AB2B46A5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2861E7E-1744-0416-5845-E9837E6B742F}"/>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27818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289A2-911F-0809-A2B3-C142CABE55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16D878-CE3C-C601-D3AC-C98BBDC985B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D51C6D2-FDDC-99A1-34DF-EB0FC10572A9}"/>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936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DCD90-AA6B-6E66-92F9-D66F8066D7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B27787-9733-C197-431B-7E8D60FB184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CF45626-0483-102B-0B5A-CB7D23B2B7C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96298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11945-6DE9-BC20-EBA5-E617CA65AA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F18688-D091-683E-DCFC-78FA4CF0E70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452CAAE-5852-B883-40B6-1B242D6B2273}"/>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76073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7E680-BEC9-BCA1-C584-4632A7B7D7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13CB4-7D21-A729-661A-2B5C260F5C8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3CF82CC-426D-095A-07B0-1A872EEEEB2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43753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AD1E-4937-F45C-344B-7EC6232830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B208FC-64DF-5A73-8CFD-34C3C506890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5DEC080-FBC7-AEE9-D113-8E85E709829D}"/>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16273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E37DD-16D4-9420-9C79-1561CD94BC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99B348-7950-2530-1C7F-45CBF6F98D4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A98284-EC82-5CC5-1257-E2AEEC556B7A}"/>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6483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78BAA-F8B3-26DC-D4E6-A0165C385E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6ED300-2935-5AF4-AB93-77169C45C5E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503280F-F2A0-2C78-BECC-2D9F5C81B83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78022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7616-A9A0-DC46-544E-A52ADF22E0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B65697-02A5-A7E1-CEDC-A4960368EE2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8D4E48B-816B-132E-911E-5F1269790FA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77988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0B5B5-6884-C66D-E8D1-9122E9ADA6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94C3BE-5673-8F1A-7AC5-2A9000C7DFC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A82623A-7CF8-293A-C9A4-77954E755A38}"/>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40741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B7356-3BC2-0855-32BF-7E57156799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66679A-1BB9-5D17-081E-20224D56F7D9}"/>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8C187C7-0A5F-72A2-7F61-5E1128672137}"/>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82965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44379-37F9-FBFB-6A76-E772DC5D85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2DE026-0050-95BB-99F6-BC23469F86B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110F8D9-67EB-EA65-D1DC-FD686C0C382C}"/>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5681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724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1A21A-DB8A-6FB8-7ABF-00E42E3B36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413214-18F5-C8BB-6085-D029CCAD890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04BC2A2-D286-9147-1CEC-79AB5669E9EA}"/>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37136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30601-D51D-4157-F9CE-AD88C131DC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8D8E42-1556-B5F0-8FE5-01376B88A42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0E7BA43-B8C3-F781-04D2-96228B33F61C}"/>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90869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F5CCE-B2AF-2799-AB6D-5A81EC3913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526074-CA91-9916-4228-D3E9EA4224F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52C3D02-2360-DC13-610F-B39297F072FB}"/>
              </a:ext>
            </a:extLst>
          </p:cNvPr>
          <p:cNvSpPr>
            <a:spLocks noGrp="1"/>
          </p:cNvSpPr>
          <p:nvPr>
            <p:ph type="body" idx="3"/>
          </p:nvPr>
        </p:nvSpPr>
        <p:spPr/>
        <p:txBody>
          <a:bodyPr/>
          <a:lstStyle/>
          <a:p>
            <a:pPr>
              <a:buNone/>
            </a:pPr>
            <a:r>
              <a:rPr lang="en" altLang="zh-CN" sz="3200">
                <a:effectLst/>
              </a:rPr>
              <a:t>Next, I will explain what can be achieved through ​​picker​​. In the previous PPT slides, we demonstrated how ​​picker​​ drives a simple adder. However, when driving cache verification, we realized that building a ​​structured, reusable, and maintainable verification framework​​ is essential for managing components, organizing test cases, and providing verification reports. While ​​picker​​ offers foundational hardware interaction capabilities, a more comprehensive framework and methodology are required.</a:t>
            </a:r>
          </a:p>
          <a:p>
            <a:pPr>
              <a:buNone/>
            </a:pPr>
            <a:r>
              <a:rPr lang="en" altLang="zh-CN" sz="3200">
                <a:effectLst/>
              </a:rPr>
              <a:t>To address this, we developed ​​toffee​​—a high-level verification framework inspired by methodologies like UVM. It provides:</a:t>
            </a:r>
          </a:p>
          <a:p>
            <a:pPr>
              <a:buNone/>
            </a:pPr>
            <a:r>
              <a:rPr lang="en" altLang="zh-CN" sz="3200">
                <a:effectLst/>
              </a:rPr>
              <a:t>​​</a:t>
            </a:r>
            <a:r>
              <a:rPr lang="en-US" altLang="zh-CN" sz="3200">
                <a:effectLst/>
              </a:rPr>
              <a:t>1</a:t>
            </a:r>
            <a:r>
              <a:rPr lang="zh-CN" altLang="en-US" sz="3200">
                <a:effectLst/>
              </a:rPr>
              <a:t>， </a:t>
            </a:r>
            <a:r>
              <a:rPr lang="en" altLang="zh-CN" sz="3200">
                <a:effectLst/>
              </a:rPr>
              <a:t>Standardized verification components​​</a:t>
            </a:r>
          </a:p>
          <a:p>
            <a:pPr>
              <a:buNone/>
            </a:pPr>
            <a:r>
              <a:rPr lang="en" altLang="zh-CN" sz="3200">
                <a:effectLst/>
              </a:rPr>
              <a:t>​​</a:t>
            </a:r>
            <a:r>
              <a:rPr lang="en-US" altLang="zh-CN" sz="3200">
                <a:effectLst/>
              </a:rPr>
              <a:t>2</a:t>
            </a:r>
            <a:r>
              <a:rPr lang="zh-CN" altLang="en-US" sz="3200">
                <a:effectLst/>
              </a:rPr>
              <a:t>，</a:t>
            </a:r>
            <a:r>
              <a:rPr lang="en" altLang="zh-CN" sz="3200">
                <a:effectLst/>
              </a:rPr>
              <a:t>Verification report and coverage support​​</a:t>
            </a:r>
          </a:p>
          <a:p>
            <a:r>
              <a:rPr lang="en" altLang="zh-CN" sz="3200">
                <a:effectLst/>
              </a:rPr>
              <a:t>​​</a:t>
            </a:r>
            <a:r>
              <a:rPr lang="en-US" altLang="zh-CN" sz="3200">
                <a:effectLst/>
              </a:rPr>
              <a:t>3</a:t>
            </a:r>
            <a:r>
              <a:rPr lang="zh-CN" altLang="en-US" sz="3200">
                <a:effectLst/>
              </a:rPr>
              <a:t>，</a:t>
            </a:r>
            <a:r>
              <a:rPr lang="en" altLang="zh-CN" sz="3200">
                <a:effectLst/>
              </a:rPr>
              <a:t>Enhanced asynchronous support​</a:t>
            </a:r>
          </a:p>
          <a:p>
            <a:endParaRPr lang="en" altLang="zh-CN" sz="3200">
              <a:effectLst/>
            </a:endParaRPr>
          </a:p>
          <a:p>
            <a:r>
              <a:rPr lang="zh-CN" altLang="en-US" sz="3200">
                <a:effectLst/>
              </a:rPr>
              <a:t>接下来，将为大家介绍可以通过</a:t>
            </a:r>
            <a:r>
              <a:rPr lang="en" altLang="zh-CN" sz="3200">
                <a:effectLst/>
              </a:rPr>
              <a:t>picker</a:t>
            </a:r>
            <a:r>
              <a:rPr lang="zh-CN" altLang="en-US" sz="3200">
                <a:effectLst/>
              </a:rPr>
              <a:t>做些什么，在前几页的</a:t>
            </a:r>
            <a:r>
              <a:rPr lang="en" altLang="zh-CN" sz="3200">
                <a:effectLst/>
              </a:rPr>
              <a:t>ppt</a:t>
            </a:r>
            <a:r>
              <a:rPr lang="zh-CN" altLang="en-US" sz="3200">
                <a:effectLst/>
              </a:rPr>
              <a:t>中，我们通过</a:t>
            </a:r>
            <a:r>
              <a:rPr lang="en" altLang="zh-CN" sz="3200">
                <a:effectLst/>
              </a:rPr>
              <a:t>picker</a:t>
            </a:r>
            <a:r>
              <a:rPr lang="zh-CN" altLang="en-US" sz="3200">
                <a:effectLst/>
              </a:rPr>
              <a:t>驱动了一个简单的加法器，然后在驱动</a:t>
            </a:r>
            <a:r>
              <a:rPr lang="en" altLang="zh-CN" sz="3200">
                <a:effectLst/>
              </a:rPr>
              <a:t>cache</a:t>
            </a:r>
            <a:r>
              <a:rPr lang="zh-CN" altLang="en-US" sz="3200">
                <a:effectLst/>
              </a:rPr>
              <a:t>时会发现，我们构建一个结构化、可复用、易于维护的验证框架用于管理组件，管理测试用例，提供验证报告，</a:t>
            </a:r>
            <a:r>
              <a:rPr lang="en" altLang="zh-CN" sz="3200">
                <a:effectLst/>
              </a:rPr>
              <a:t>picker</a:t>
            </a:r>
            <a:r>
              <a:rPr lang="zh-CN" altLang="en-US" sz="3200">
                <a:effectLst/>
              </a:rPr>
              <a:t>为我们提供底层的硬件交互能力，还需要更完善的框架和方法学支持，为此我们开发了</a:t>
            </a:r>
            <a:r>
              <a:rPr lang="en" altLang="zh-CN" sz="3200" err="1">
                <a:effectLst/>
              </a:rPr>
              <a:t>tofee</a:t>
            </a:r>
            <a:r>
              <a:rPr lang="zh-CN" altLang="en" sz="3200">
                <a:effectLst/>
              </a:rPr>
              <a:t>，</a:t>
            </a:r>
            <a:r>
              <a:rPr lang="zh-CN" altLang="en-US" sz="3200">
                <a:effectLst/>
              </a:rPr>
              <a:t>一个高级语言验证框架，借鉴了</a:t>
            </a:r>
            <a:r>
              <a:rPr lang="en" altLang="zh-CN" sz="3200">
                <a:effectLst/>
              </a:rPr>
              <a:t>UVM</a:t>
            </a:r>
            <a:r>
              <a:rPr lang="zh-CN" altLang="en-US" sz="3200">
                <a:effectLst/>
              </a:rPr>
              <a:t>等验证方法学的思想，可以为验证提供</a:t>
            </a:r>
            <a:r>
              <a:rPr lang="en-US" altLang="zh-CN" sz="3200">
                <a:effectLst/>
              </a:rPr>
              <a:t>1.</a:t>
            </a:r>
            <a:r>
              <a:rPr lang="zh-CN" altLang="en-US" sz="3200">
                <a:effectLst/>
              </a:rPr>
              <a:t>标准化的验证组件 </a:t>
            </a:r>
            <a:r>
              <a:rPr lang="en-US" altLang="zh-CN" sz="3200">
                <a:effectLst/>
              </a:rPr>
              <a:t>2.</a:t>
            </a:r>
            <a:r>
              <a:rPr lang="zh-CN" altLang="en-US" sz="3200">
                <a:effectLst/>
              </a:rPr>
              <a:t>验证报告和覆盖率支持 </a:t>
            </a:r>
            <a:r>
              <a:rPr lang="en-US" altLang="zh-CN" sz="3200">
                <a:effectLst/>
              </a:rPr>
              <a:t>3.</a:t>
            </a:r>
            <a:r>
              <a:rPr lang="zh-CN" altLang="en-US" sz="3200">
                <a:effectLst/>
              </a:rPr>
              <a:t>更好的异步支持</a:t>
            </a:r>
            <a:endParaRPr lang="en" altLang="zh-CN" sz="3200">
              <a:effectLst/>
            </a:endParaRPr>
          </a:p>
        </p:txBody>
      </p:sp>
    </p:spTree>
    <p:extLst>
      <p:ext uri="{BB962C8B-B14F-4D97-AF65-F5344CB8AC3E}">
        <p14:creationId xmlns:p14="http://schemas.microsoft.com/office/powerpoint/2010/main" val="3886379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77D20-151E-39D0-3FE9-EF8A4093A8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02AB64-792C-5EC2-199F-9C03C37A896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3FD85C8-0EBE-77AA-3FDF-5125A1C73222}"/>
              </a:ext>
            </a:extLst>
          </p:cNvPr>
          <p:cNvSpPr>
            <a:spLocks noGrp="1"/>
          </p:cNvSpPr>
          <p:nvPr>
            <p:ph type="body" idx="3"/>
          </p:nvPr>
        </p:nvSpPr>
        <p:spPr/>
        <p:txBody>
          <a:bodyPr/>
          <a:lstStyle/>
          <a:p>
            <a:pPr algn="l" fontAlgn="base">
              <a:spcAft>
                <a:spcPts val="900"/>
              </a:spcAft>
              <a:buNone/>
            </a:pPr>
            <a:r>
              <a:rPr lang="en" altLang="zh-CN" b="0" i="0">
                <a:effectLst/>
                <a:latin typeface="PingFang SC" panose="020B0400000000000000" pitchFamily="34" charset="-122"/>
                <a:ea typeface="PingFang SC" panose="020B0400000000000000" pitchFamily="34" charset="-122"/>
              </a:rPr>
              <a:t>Before we begin the formal presentation, let's navigate to the toffee</a:t>
            </a:r>
            <a:r>
              <a:rPr lang="zh-CN" altLang="en-US" b="0" i="0">
                <a:effectLst/>
                <a:latin typeface="PingFang SC" panose="020B0400000000000000" pitchFamily="34" charset="-122"/>
                <a:ea typeface="PingFang SC" panose="020B0400000000000000" pitchFamily="34" charset="-122"/>
              </a:rPr>
              <a:t> </a:t>
            </a:r>
            <a:r>
              <a:rPr lang="en" altLang="zh-CN" b="0" i="0">
                <a:effectLst/>
                <a:latin typeface="PingFang SC" panose="020B0400000000000000" pitchFamily="34" charset="-122"/>
                <a:ea typeface="PingFang SC" panose="020B0400000000000000" pitchFamily="34" charset="-122"/>
              </a:rPr>
              <a:t>demonstration directory.</a:t>
            </a:r>
            <a:br>
              <a:rPr lang="en" altLang="zh-CN" b="0" i="0">
                <a:effectLst/>
                <a:latin typeface="PingFang SC" panose="020B0400000000000000" pitchFamily="34" charset="-122"/>
                <a:ea typeface="PingFang SC" panose="020B0400000000000000" pitchFamily="34" charset="-122"/>
              </a:rPr>
            </a:br>
            <a:r>
              <a:rPr lang="en" altLang="zh-CN" b="0" i="0">
                <a:effectLst/>
                <a:latin typeface="PingFang SC" panose="020B0400000000000000" pitchFamily="34" charset="-122"/>
                <a:ea typeface="PingFang SC" panose="020B0400000000000000" pitchFamily="34" charset="-122"/>
              </a:rPr>
              <a:t>Execute cd /workspace/</a:t>
            </a:r>
            <a:r>
              <a:rPr kumimoji="1" lang="en-US" altLang="zh-CN" sz="1200" b="1">
                <a:solidFill>
                  <a:schemeClr val="bg1"/>
                </a:solidFill>
                <a:ea typeface="宋体"/>
              </a:rPr>
              <a:t>code-samples</a:t>
            </a:r>
            <a:r>
              <a:rPr lang="en" altLang="zh-CN" b="0" i="0">
                <a:effectLst/>
                <a:latin typeface="PingFang SC" panose="020B0400000000000000" pitchFamily="34" charset="-122"/>
                <a:ea typeface="PingFang SC" panose="020B0400000000000000" pitchFamily="34" charset="-122"/>
              </a:rPr>
              <a:t>/</a:t>
            </a:r>
            <a:r>
              <a:rPr lang="en" altLang="zh-CN" b="0" i="0" err="1">
                <a:effectLst/>
                <a:latin typeface="PingFang SC" panose="020B0400000000000000" pitchFamily="34" charset="-122"/>
                <a:ea typeface="PingFang SC" panose="020B0400000000000000" pitchFamily="34" charset="-122"/>
              </a:rPr>
              <a:t>tofee</a:t>
            </a:r>
            <a:r>
              <a:rPr lang="en" altLang="zh-CN" b="0" i="0">
                <a:effectLst/>
                <a:latin typeface="PingFang SC" panose="020B0400000000000000" pitchFamily="34" charset="-122"/>
                <a:ea typeface="PingFang SC" panose="020B0400000000000000" pitchFamily="34" charset="-122"/>
              </a:rPr>
              <a:t>, then run tree -L 2 . to view the Toffee project structure.</a:t>
            </a:r>
          </a:p>
          <a:p>
            <a:pPr algn="l" fontAlgn="base">
              <a:spcBef>
                <a:spcPts val="600"/>
              </a:spcBef>
              <a:spcAft>
                <a:spcPts val="600"/>
              </a:spcAft>
              <a:buNone/>
            </a:pPr>
            <a:r>
              <a:rPr lang="en" altLang="zh-CN" b="0" i="0">
                <a:effectLst/>
                <a:latin typeface="PingFang SC" panose="020B0400000000000000" pitchFamily="34" charset="-122"/>
                <a:ea typeface="PingFang SC" panose="020B0400000000000000" pitchFamily="34" charset="-122"/>
              </a:rPr>
              <a:t>The Toffee component code resides in the </a:t>
            </a:r>
            <a:r>
              <a:rPr lang="en" altLang="zh-CN" b="0" i="0" err="1">
                <a:effectLst/>
                <a:latin typeface="PingFang SC" panose="020B0400000000000000" pitchFamily="34" charset="-122"/>
                <a:ea typeface="PingFang SC" panose="020B0400000000000000" pitchFamily="34" charset="-122"/>
              </a:rPr>
              <a:t>src</a:t>
            </a:r>
            <a:r>
              <a:rPr lang="en" altLang="zh-CN" b="0" i="0">
                <a:effectLst/>
                <a:latin typeface="PingFang SC" panose="020B0400000000000000" pitchFamily="34" charset="-122"/>
                <a:ea typeface="PingFang SC" panose="020B0400000000000000" pitchFamily="34" charset="-122"/>
              </a:rPr>
              <a:t>/env directory, which contains four core elements:</a:t>
            </a:r>
          </a:p>
          <a:p>
            <a:pPr algn="l" fontAlgn="base">
              <a:spcBef>
                <a:spcPts val="600"/>
              </a:spcBef>
              <a:spcAft>
                <a:spcPts val="300"/>
              </a:spcAft>
              <a:buFont typeface="Arial" panose="020B0604020202020204" pitchFamily="34" charset="0"/>
              <a:buChar char="•"/>
            </a:pPr>
            <a:r>
              <a:rPr lang="en" altLang="zh-CN" b="0" i="0">
                <a:effectLst/>
                <a:latin typeface="PingFang SC" panose="020B0400000000000000" pitchFamily="34" charset="-122"/>
                <a:ea typeface="PingFang SC" panose="020B0400000000000000" pitchFamily="34" charset="-122"/>
              </a:rPr>
              <a:t> </a:t>
            </a:r>
            <a:r>
              <a:rPr lang="en" altLang="zh-CN" b="1" i="0">
                <a:effectLst/>
                <a:latin typeface="inherit"/>
                <a:ea typeface="PingFang SC" panose="020B0400000000000000" pitchFamily="34" charset="-122"/>
              </a:rPr>
              <a:t>Bundle​</a:t>
            </a:r>
            <a:r>
              <a:rPr lang="en" altLang="zh-CN" b="0" i="0">
                <a:effectLst/>
                <a:latin typeface="PingFang SC" panose="020B0400000000000000" pitchFamily="34" charset="-122"/>
                <a:ea typeface="PingFang SC" panose="020B0400000000000000" pitchFamily="34" charset="-122"/>
              </a:rPr>
              <a:t>​</a:t>
            </a:r>
          </a:p>
          <a:p>
            <a:pPr algn="l" fontAlgn="base">
              <a:spcBef>
                <a:spcPts val="300"/>
              </a:spcBef>
              <a:spcAft>
                <a:spcPts val="300"/>
              </a:spcAft>
              <a:buFont typeface="Arial" panose="020B0604020202020204" pitchFamily="34" charset="0"/>
              <a:buChar char="•"/>
            </a:pPr>
            <a:r>
              <a:rPr lang="en" altLang="zh-CN" b="0" i="0">
                <a:effectLst/>
                <a:latin typeface="PingFang SC" panose="020B0400000000000000" pitchFamily="34" charset="-122"/>
                <a:ea typeface="PingFang SC" panose="020B0400000000000000" pitchFamily="34" charset="-122"/>
              </a:rPr>
              <a:t>​</a:t>
            </a:r>
            <a:r>
              <a:rPr lang="en" altLang="zh-CN" b="1" i="0">
                <a:effectLst/>
                <a:latin typeface="inherit"/>
                <a:ea typeface="PingFang SC" panose="020B0400000000000000" pitchFamily="34" charset="-122"/>
              </a:rPr>
              <a:t>​ Agent​</a:t>
            </a:r>
            <a:r>
              <a:rPr lang="en" altLang="zh-CN" b="0" i="0">
                <a:effectLst/>
                <a:latin typeface="PingFang SC" panose="020B0400000000000000" pitchFamily="34" charset="-122"/>
                <a:ea typeface="PingFang SC" panose="020B0400000000000000" pitchFamily="34" charset="-122"/>
              </a:rPr>
              <a:t>​</a:t>
            </a:r>
          </a:p>
          <a:p>
            <a:pPr algn="l" fontAlgn="base">
              <a:spcBef>
                <a:spcPts val="300"/>
              </a:spcBef>
              <a:spcAft>
                <a:spcPts val="1200"/>
              </a:spcAft>
              <a:buFont typeface="Arial" panose="020B0604020202020204" pitchFamily="34" charset="0"/>
              <a:buChar char="•"/>
            </a:pPr>
            <a:r>
              <a:rPr lang="en" altLang="zh-CN" b="0" i="0">
                <a:effectLst/>
                <a:latin typeface="PingFang SC" panose="020B0400000000000000" pitchFamily="34" charset="-122"/>
                <a:ea typeface="PingFang SC" panose="020B0400000000000000" pitchFamily="34" charset="-122"/>
              </a:rPr>
              <a:t>​</a:t>
            </a:r>
            <a:r>
              <a:rPr lang="en" altLang="zh-CN" b="1" i="0">
                <a:effectLst/>
                <a:latin typeface="inherit"/>
                <a:ea typeface="PingFang SC" panose="020B0400000000000000" pitchFamily="34" charset="-122"/>
              </a:rPr>
              <a:t>​ Env​</a:t>
            </a:r>
            <a:r>
              <a:rPr lang="en" altLang="zh-CN" b="0" i="0">
                <a:effectLst/>
                <a:latin typeface="PingFang SC" panose="020B0400000000000000" pitchFamily="34" charset="-122"/>
                <a:ea typeface="PingFang SC" panose="020B0400000000000000" pitchFamily="34" charset="-122"/>
              </a:rPr>
              <a:t>​</a:t>
            </a:r>
            <a:br>
              <a:rPr lang="en" altLang="zh-CN" b="0" i="0">
                <a:effectLst/>
                <a:latin typeface="PingFang SC" panose="020B0400000000000000" pitchFamily="34" charset="-122"/>
                <a:ea typeface="PingFang SC" panose="020B0400000000000000" pitchFamily="34" charset="-122"/>
              </a:rPr>
            </a:br>
            <a:r>
              <a:rPr lang="en" altLang="zh-CN" b="0" i="0">
                <a:effectLst/>
                <a:latin typeface="PingFang SC" panose="020B0400000000000000" pitchFamily="34" charset="-122"/>
                <a:ea typeface="PingFang SC" panose="020B0400000000000000" pitchFamily="34" charset="-122"/>
              </a:rPr>
              <a:t>Next, the test folder contains all test cases for validation.</a:t>
            </a:r>
          </a:p>
          <a:p>
            <a:pPr algn="l" fontAlgn="base">
              <a:spcBef>
                <a:spcPts val="600"/>
              </a:spcBef>
              <a:spcAft>
                <a:spcPts val="1200"/>
              </a:spcAft>
            </a:pPr>
            <a:endParaRPr lang="en" altLang="zh-CN" b="0" i="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858230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67E8-CB66-AC4C-E6FF-89A4E31773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6CB86A-D12F-AB10-63DC-95601E501A8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E6FB432-FDDE-D985-EA64-06A1A52CD3F6}"/>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a:t>Let's begin with the first component: ​​Bundle​​. In cache designs, we often encounter numerous ports with lengthy naming prefixes or volatile configurations, particularly when porting testbenches across different DUTs. How do we resolve this?</a:t>
            </a:r>
            <a:endParaRPr lang="zh-CN" altLang="en-US"/>
          </a:p>
        </p:txBody>
      </p:sp>
    </p:spTree>
    <p:extLst>
      <p:ext uri="{BB962C8B-B14F-4D97-AF65-F5344CB8AC3E}">
        <p14:creationId xmlns:p14="http://schemas.microsoft.com/office/powerpoint/2010/main" val="3807141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520A4-9FA5-4F93-61EC-0894583F87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45CE22-D4EB-D138-6854-24128F715C1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1F5016E-D3D7-4EC0-E4F9-9A7247306456}"/>
              </a:ext>
            </a:extLst>
          </p:cNvPr>
          <p:cNvSpPr>
            <a:spLocks noGrp="1"/>
          </p:cNvSpPr>
          <p:nvPr>
            <p:ph type="body" idx="3"/>
          </p:nvPr>
        </p:nvSpPr>
        <p:spPr/>
        <p:txBody>
          <a:bodyPr/>
          <a:lstStyle/>
          <a:p>
            <a:pPr algn="l" fontAlgn="base">
              <a:spcBef>
                <a:spcPts val="600"/>
              </a:spcBef>
              <a:spcAft>
                <a:spcPts val="600"/>
              </a:spcAft>
              <a:buNone/>
            </a:pPr>
            <a:r>
              <a:rPr lang="en" altLang="zh-CN" b="0" i="0">
                <a:effectLst/>
                <a:latin typeface="PingFang SC" panose="020B0400000000000000" pitchFamily="34" charset="-122"/>
                <a:ea typeface="PingFang SC" panose="020B0400000000000000" pitchFamily="34" charset="-122"/>
              </a:rPr>
              <a:t>Bundle provides an architectural solution by:</a:t>
            </a:r>
          </a:p>
          <a:p>
            <a:pPr algn="l" fontAlgn="base">
              <a:spcBef>
                <a:spcPts val="600"/>
              </a:spcBef>
              <a:spcAft>
                <a:spcPts val="300"/>
              </a:spcAft>
              <a:buFont typeface="+mj-lt"/>
              <a:buAutoNum type="arabicPeriod"/>
            </a:pPr>
            <a:r>
              <a:rPr lang="en" altLang="zh-CN" b="0" i="0">
                <a:effectLst/>
                <a:latin typeface="PingFang SC" panose="020B0400000000000000" pitchFamily="34" charset="-122"/>
                <a:ea typeface="PingFang SC" panose="020B0400000000000000" pitchFamily="34" charset="-122"/>
              </a:rPr>
              <a:t>​</a:t>
            </a:r>
            <a:r>
              <a:rPr lang="en" altLang="zh-CN" b="1" i="0">
                <a:effectLst/>
                <a:latin typeface="inherit"/>
                <a:ea typeface="PingFang SC" panose="020B0400000000000000" pitchFamily="34" charset="-122"/>
              </a:rPr>
              <a:t>​Encapsulating related DUT ports​</a:t>
            </a:r>
            <a:r>
              <a:rPr lang="en" altLang="zh-CN" b="0" i="0">
                <a:effectLst/>
                <a:latin typeface="PingFang SC" panose="020B0400000000000000" pitchFamily="34" charset="-122"/>
                <a:ea typeface="PingFang SC" panose="020B0400000000000000" pitchFamily="34" charset="-122"/>
              </a:rPr>
              <a:t>​ (all signals of </a:t>
            </a:r>
            <a:r>
              <a:rPr lang="en" altLang="zh-CN" b="0" i="0" err="1">
                <a:effectLst/>
                <a:latin typeface="PingFang SC" panose="020B0400000000000000" pitchFamily="34" charset="-122"/>
                <a:ea typeface="PingFang SC" panose="020B0400000000000000" pitchFamily="34" charset="-122"/>
              </a:rPr>
              <a:t>metabreadbus</a:t>
            </a:r>
            <a:r>
              <a:rPr lang="en" altLang="zh-CN" b="0" i="0">
                <a:effectLst/>
                <a:latin typeface="PingFang SC" panose="020B0400000000000000" pitchFamily="34" charset="-122"/>
                <a:ea typeface="PingFang SC" panose="020B0400000000000000" pitchFamily="34" charset="-122"/>
              </a:rPr>
              <a:t>) into a logical unit</a:t>
            </a:r>
          </a:p>
          <a:p>
            <a:pPr algn="l" fontAlgn="base">
              <a:spcBef>
                <a:spcPts val="300"/>
              </a:spcBef>
              <a:spcAft>
                <a:spcPts val="300"/>
              </a:spcAft>
              <a:buFont typeface="+mj-lt"/>
              <a:buAutoNum type="arabicPeriod"/>
            </a:pPr>
            <a:r>
              <a:rPr lang="en" altLang="zh-CN" b="0" i="0">
                <a:effectLst/>
                <a:latin typeface="PingFang SC" panose="020B0400000000000000" pitchFamily="34" charset="-122"/>
                <a:ea typeface="PingFang SC" panose="020B0400000000000000" pitchFamily="34" charset="-122"/>
              </a:rPr>
              <a:t>Serving as an abstraction layer between Agents (to be discussed next) and the DUT</a:t>
            </a:r>
          </a:p>
          <a:p>
            <a:pPr algn="l" fontAlgn="base">
              <a:spcBef>
                <a:spcPts val="300"/>
              </a:spcBef>
              <a:spcAft>
                <a:spcPts val="300"/>
              </a:spcAft>
              <a:buFont typeface="+mj-lt"/>
              <a:buAutoNum type="arabicPeriod"/>
            </a:pPr>
            <a:r>
              <a:rPr lang="en" altLang="zh-CN" b="0" i="0">
                <a:effectLst/>
                <a:latin typeface="PingFang SC" panose="020B0400000000000000" pitchFamily="34" charset="-122"/>
                <a:ea typeface="PingFang SC" panose="020B0400000000000000" pitchFamily="34" charset="-122"/>
              </a:rPr>
              <a:t>​</a:t>
            </a:r>
            <a:r>
              <a:rPr lang="en" altLang="zh-CN" b="1" i="0">
                <a:effectLst/>
                <a:latin typeface="inherit"/>
                <a:ea typeface="PingFang SC" panose="020B0400000000000000" pitchFamily="34" charset="-122"/>
              </a:rPr>
              <a:t>​Decoupling Agent implementation​</a:t>
            </a:r>
            <a:r>
              <a:rPr lang="en" altLang="zh-CN" b="0" i="0">
                <a:effectLst/>
                <a:latin typeface="PingFang SC" panose="020B0400000000000000" pitchFamily="34" charset="-122"/>
                <a:ea typeface="PingFang SC" panose="020B0400000000000000" pitchFamily="34" charset="-122"/>
              </a:rPr>
              <a:t>​ from specific port naming conventions and hierarchical structures</a:t>
            </a:r>
          </a:p>
          <a:p>
            <a:pPr algn="l" fontAlgn="base">
              <a:spcBef>
                <a:spcPts val="300"/>
              </a:spcBef>
              <a:spcAft>
                <a:spcPts val="1200"/>
              </a:spcAft>
              <a:buFont typeface="+mj-lt"/>
              <a:buAutoNum type="arabicPeriod"/>
            </a:pPr>
            <a:r>
              <a:rPr lang="en" altLang="zh-CN" b="0" i="0">
                <a:effectLst/>
                <a:latin typeface="PingFang SC" panose="020B0400000000000000" pitchFamily="34" charset="-122"/>
                <a:ea typeface="PingFang SC" panose="020B0400000000000000" pitchFamily="34" charset="-122"/>
              </a:rPr>
              <a:t>Enabling ​</a:t>
            </a:r>
            <a:r>
              <a:rPr lang="en" altLang="zh-CN" b="1" i="0">
                <a:effectLst/>
                <a:latin typeface="inherit"/>
                <a:ea typeface="PingFang SC" panose="020B0400000000000000" pitchFamily="34" charset="-122"/>
              </a:rPr>
              <a:t>​hierarchical partitioning​</a:t>
            </a:r>
            <a:r>
              <a:rPr lang="en" altLang="zh-CN" b="0" i="0">
                <a:effectLst/>
                <a:latin typeface="PingFang SC" panose="020B0400000000000000" pitchFamily="34" charset="-122"/>
                <a:ea typeface="PingFang SC" panose="020B0400000000000000" pitchFamily="34" charset="-122"/>
              </a:rPr>
              <a:t>​ of DUT interfaces for clearer signal access</a:t>
            </a:r>
          </a:p>
        </p:txBody>
      </p:sp>
    </p:spTree>
    <p:extLst>
      <p:ext uri="{BB962C8B-B14F-4D97-AF65-F5344CB8AC3E}">
        <p14:creationId xmlns:p14="http://schemas.microsoft.com/office/powerpoint/2010/main" val="1575176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7ECE7-9CF3-A74D-6E95-BE6B8A801E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BE5BC0-9C37-A36E-5EEB-6DC6A3DEEF3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227065F-FC14-D7A0-0BC8-794DFC546024}"/>
              </a:ext>
            </a:extLst>
          </p:cNvPr>
          <p:cNvSpPr>
            <a:spLocks noGrp="1"/>
          </p:cNvSpPr>
          <p:nvPr>
            <p:ph type="body" idx="3"/>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altLang="zh-CN" b="0" i="0">
                <a:effectLst/>
                <a:latin typeface="PingFang SC" panose="020B0400000000000000" pitchFamily="34" charset="-122"/>
                <a:ea typeface="PingFang SC" panose="020B0400000000000000" pitchFamily="34" charset="-122"/>
              </a:rPr>
              <a:t>You</a:t>
            </a:r>
            <a:r>
              <a:rPr lang="zh-CN" altLang="en-US" b="0" i="0">
                <a:effectLst/>
                <a:latin typeface="PingFang SC" panose="020B0400000000000000" pitchFamily="34" charset="-122"/>
                <a:ea typeface="PingFang SC" panose="020B0400000000000000" pitchFamily="34" charset="-122"/>
              </a:rPr>
              <a:t> </a:t>
            </a:r>
            <a:r>
              <a:rPr lang="en-US" altLang="zh-CN" b="0" i="0">
                <a:effectLst/>
                <a:latin typeface="PingFang SC" panose="020B0400000000000000" pitchFamily="34" charset="-122"/>
                <a:ea typeface="PingFang SC" panose="020B0400000000000000" pitchFamily="34" charset="-122"/>
              </a:rPr>
              <a:t>can</a:t>
            </a:r>
            <a:r>
              <a:rPr lang="zh-CN" altLang="en-US" b="0" i="0">
                <a:effectLst/>
                <a:latin typeface="PingFang SC" panose="020B0400000000000000" pitchFamily="34" charset="-122"/>
                <a:ea typeface="PingFang SC" panose="020B0400000000000000" pitchFamily="34" charset="-122"/>
              </a:rPr>
              <a:t> </a:t>
            </a:r>
            <a:r>
              <a:rPr lang="en" altLang="zh-CN" b="0" i="0">
                <a:effectLst/>
                <a:latin typeface="PingFang SC" panose="020B0400000000000000" pitchFamily="34" charset="-122"/>
                <a:ea typeface="PingFang SC" panose="020B0400000000000000" pitchFamily="34" charset="-122"/>
              </a:rPr>
              <a:t>Execute </a:t>
            </a:r>
            <a:r>
              <a:rPr kumimoji="1" lang="en-US" altLang="zh-CN" sz="1200" b="1">
                <a:solidFill>
                  <a:schemeClr val="bg1"/>
                </a:solidFill>
                <a:ea typeface="宋体"/>
              </a:rPr>
              <a:t>cat env/</a:t>
            </a:r>
            <a:r>
              <a:rPr kumimoji="1" lang="en-US" altLang="zh-CN" sz="1200" b="1" err="1">
                <a:solidFill>
                  <a:schemeClr val="bg1"/>
                </a:solidFill>
                <a:ea typeface="宋体"/>
              </a:rPr>
              <a:t>bundle.py</a:t>
            </a:r>
            <a:r>
              <a:rPr kumimoji="1" lang="en-US" altLang="zh-CN" b="1">
                <a:solidFill>
                  <a:schemeClr val="bg1"/>
                </a:solidFill>
                <a:ea typeface="宋体"/>
              </a:rPr>
              <a:t> </a:t>
            </a:r>
            <a:endParaRPr kumimoji="1" lang="zh-CN" altLang="en-US" b="1">
              <a:solidFill>
                <a:schemeClr val="bg1"/>
              </a:solidFill>
              <a:ea typeface="宋体"/>
            </a:endParaRPr>
          </a:p>
          <a:p>
            <a:pPr marL="342900" indent="-342900">
              <a:buFont typeface="Arial" panose="020B0604020202020204" pitchFamily="34" charset="0"/>
              <a:buChar char="•"/>
            </a:pPr>
            <a:endParaRPr lang="zh-CN" altLang="en-US"/>
          </a:p>
        </p:txBody>
      </p:sp>
    </p:spTree>
    <p:extLst>
      <p:ext uri="{BB962C8B-B14F-4D97-AF65-F5344CB8AC3E}">
        <p14:creationId xmlns:p14="http://schemas.microsoft.com/office/powerpoint/2010/main" val="1268936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9A177-83BE-0B66-E0C7-223B16382F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17D31E-E4AE-71AB-CA65-6236F58214A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FB1A8AA-C6AD-6414-F63D-475FC9F6365A}"/>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a:t>Above the Bundle component resides the ​​Agent​​ layer, which implements monitoring and driving function for the DUT. This component essentially serves as an integrated entity that combines the functionality of UVM‘s agent, driver, and monitor.</a:t>
            </a:r>
            <a:r>
              <a:rPr lang="en-US" altLang="zh-CN"/>
              <a:t>you</a:t>
            </a:r>
            <a:r>
              <a:rPr lang="zh-CN" altLang="en-US"/>
              <a:t> </a:t>
            </a:r>
            <a:r>
              <a:rPr lang="en-US" altLang="zh-CN"/>
              <a:t>can</a:t>
            </a:r>
            <a:r>
              <a:rPr lang="zh-CN" altLang="en-US"/>
              <a:t> </a:t>
            </a:r>
            <a:r>
              <a:rPr lang="en-US" altLang="zh-CN"/>
              <a:t>by</a:t>
            </a:r>
            <a:r>
              <a:rPr lang="zh-CN" altLang="en-US"/>
              <a:t> </a:t>
            </a:r>
            <a:r>
              <a:rPr lang="en-US" altLang="zh-CN"/>
              <a:t>input</a:t>
            </a:r>
            <a:r>
              <a:rPr lang="zh-CN" altLang="en-US"/>
              <a:t> </a:t>
            </a:r>
            <a:r>
              <a:rPr kumimoji="1" lang="en-US" altLang="zh-CN" sz="1200" b="1">
                <a:solidFill>
                  <a:schemeClr val="bg1"/>
                </a:solidFill>
              </a:rPr>
              <a:t> cat </a:t>
            </a:r>
            <a:r>
              <a:rPr kumimoji="1" lang="en-US" altLang="zh-CN" sz="1200" b="1" err="1">
                <a:solidFill>
                  <a:schemeClr val="bg1"/>
                </a:solidFill>
              </a:rPr>
              <a:t>src</a:t>
            </a:r>
            <a:r>
              <a:rPr kumimoji="1" lang="en-US" altLang="zh-CN" sz="1200" b="1">
                <a:solidFill>
                  <a:schemeClr val="bg1"/>
                </a:solidFill>
              </a:rPr>
              <a:t>/env/</a:t>
            </a:r>
            <a:r>
              <a:rPr kumimoji="1" lang="en-US" altLang="zh-CN" sz="1200" b="1" err="1">
                <a:solidFill>
                  <a:schemeClr val="bg1"/>
                </a:solidFill>
              </a:rPr>
              <a:t>simplebus_agent.py</a:t>
            </a:r>
            <a:r>
              <a:rPr kumimoji="1" lang="en-US" altLang="zh-CN" sz="1200" b="1">
                <a:solidFill>
                  <a:schemeClr val="bg1"/>
                </a:solidFill>
              </a:rPr>
              <a:t> to</a:t>
            </a:r>
            <a:r>
              <a:rPr kumimoji="1" lang="zh-CN" altLang="en-US" sz="1200" b="1">
                <a:solidFill>
                  <a:schemeClr val="bg1"/>
                </a:solidFill>
              </a:rPr>
              <a:t> </a:t>
            </a:r>
            <a:r>
              <a:rPr kumimoji="1" lang="en-US" altLang="zh-CN" sz="1200" b="1">
                <a:solidFill>
                  <a:schemeClr val="bg1"/>
                </a:solidFill>
              </a:rPr>
              <a:t>view</a:t>
            </a:r>
            <a:r>
              <a:rPr kumimoji="1" lang="zh-CN" altLang="en-US" sz="1200" b="1">
                <a:solidFill>
                  <a:schemeClr val="bg1"/>
                </a:solidFill>
              </a:rPr>
              <a:t> </a:t>
            </a:r>
            <a:r>
              <a:rPr kumimoji="1" lang="en-US" altLang="zh-CN" sz="1200" b="1">
                <a:solidFill>
                  <a:schemeClr val="bg1"/>
                </a:solidFill>
              </a:rPr>
              <a:t>how</a:t>
            </a:r>
            <a:r>
              <a:rPr kumimoji="1" lang="zh-CN" altLang="en-US" sz="1200" b="1">
                <a:solidFill>
                  <a:schemeClr val="bg1"/>
                </a:solidFill>
              </a:rPr>
              <a:t> </a:t>
            </a:r>
            <a:r>
              <a:rPr kumimoji="1" lang="en-US" altLang="zh-CN" sz="1200" b="1">
                <a:solidFill>
                  <a:schemeClr val="bg1"/>
                </a:solidFill>
              </a:rPr>
              <a:t>to</a:t>
            </a:r>
            <a:r>
              <a:rPr kumimoji="1" lang="zh-CN" altLang="en-US" sz="1200" b="1">
                <a:solidFill>
                  <a:schemeClr val="bg1"/>
                </a:solidFill>
              </a:rPr>
              <a:t> </a:t>
            </a:r>
            <a:r>
              <a:rPr kumimoji="1" lang="en-US" altLang="zh-CN" sz="1200" b="1">
                <a:solidFill>
                  <a:schemeClr val="bg1"/>
                </a:solidFill>
              </a:rPr>
              <a:t>define</a:t>
            </a:r>
            <a:r>
              <a:rPr kumimoji="1" lang="zh-CN" altLang="en-US" sz="1200" b="1">
                <a:solidFill>
                  <a:schemeClr val="bg1"/>
                </a:solidFill>
              </a:rPr>
              <a:t> </a:t>
            </a:r>
            <a:r>
              <a:rPr kumimoji="1" lang="en-US" altLang="zh-CN" sz="1200" b="1">
                <a:solidFill>
                  <a:schemeClr val="bg1"/>
                </a:solidFill>
              </a:rPr>
              <a:t>a</a:t>
            </a:r>
            <a:r>
              <a:rPr kumimoji="1" lang="zh-CN" altLang="en-US" sz="1200" b="1">
                <a:solidFill>
                  <a:schemeClr val="bg1"/>
                </a:solidFill>
              </a:rPr>
              <a:t> </a:t>
            </a:r>
            <a:r>
              <a:rPr kumimoji="1" lang="en-US" altLang="zh-CN" sz="1200" b="1">
                <a:solidFill>
                  <a:schemeClr val="bg1"/>
                </a:solidFill>
              </a:rPr>
              <a:t>agent</a:t>
            </a:r>
            <a:endParaRPr kumimoji="1" lang="zh-CN" altLang="en-US" sz="1200" b="1">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523874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BA09-2737-29C2-507F-776D941E86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13F960-BFAD-7FA0-E01A-028BC6419B7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0BA405C-B5E7-DE9F-2A80-63413A0FCC9E}"/>
              </a:ext>
            </a:extLst>
          </p:cNvPr>
          <p:cNvSpPr>
            <a:spLocks noGrp="1"/>
          </p:cNvSpPr>
          <p:nvPr>
            <p:ph type="body" idx="3"/>
          </p:nvPr>
        </p:nvSpPr>
        <p:spPr/>
        <p:txBody>
          <a:bodyPr/>
          <a:lstStyle/>
          <a:p>
            <a:pPr>
              <a:buNone/>
            </a:pPr>
            <a:r>
              <a:rPr lang="en" altLang="zh-CN"/>
              <a:t>Finally, in the test code section, we can use methods from components like Env and Agent to construct test cases. Additionally, Python decorators are employed to systematically organize and manage these test cases</a:t>
            </a:r>
            <a:endParaRPr lang="en-US" altLang="zh-CN"/>
          </a:p>
          <a:p>
            <a:pPr>
              <a:buNone/>
            </a:pPr>
            <a:endParaRPr lang="en-US" altLang="zh-CN"/>
          </a:p>
          <a:p>
            <a:pPr>
              <a:buNone/>
            </a:pPr>
            <a:r>
              <a:rPr lang="en" altLang="zh-CN"/>
              <a:t>In addition, </a:t>
            </a:r>
            <a:r>
              <a:rPr lang="en" altLang="zh-CN" err="1"/>
              <a:t>pytest</a:t>
            </a:r>
            <a:r>
              <a:rPr lang="en" altLang="zh-CN"/>
              <a:t> offers comprehensive features and a wide range of plugins. As the volume of test code grows, adopting toffee and toffee-test can significantly enhance verification efficiency and optimize the verification workflow experience</a:t>
            </a:r>
          </a:p>
          <a:p>
            <a:pPr marL="342900" indent="-342900">
              <a:buFont typeface="Arial" panose="020B0604020202020204" pitchFamily="34" charset="0"/>
              <a:buChar char="•"/>
            </a:pPr>
            <a:endParaRPr lang="en" altLang="zh-CN"/>
          </a:p>
          <a:p>
            <a:pPr>
              <a:buNone/>
            </a:pPr>
            <a:r>
              <a:rPr lang="en" altLang="zh-CN">
                <a:effectLst/>
              </a:rPr>
              <a:t>This concludes the basic Toffee verification environment setup. after completing these configurations, execute the make test command to initiate verification. A comprehensive report containing waveform diagnostics and coverage analysis will be generated in the /report directory.</a:t>
            </a:r>
          </a:p>
          <a:p>
            <a:r>
              <a:rPr lang="en" altLang="zh-CN">
                <a:effectLst/>
              </a:rPr>
              <a:t>For immediate review during this presentation, please refer to Slide 15 where we've preloaded:</a:t>
            </a:r>
          </a:p>
          <a:p>
            <a:pPr marL="342900" indent="-342900">
              <a:buFont typeface="Arial" panose="020B0604020202020204" pitchFamily="34" charset="0"/>
              <a:buChar char="•"/>
            </a:pPr>
            <a:endParaRPr lang="en" altLang="zh-CN"/>
          </a:p>
          <a:p>
            <a:pPr marL="342900" indent="-342900">
              <a:buFont typeface="Arial" panose="020B0604020202020204" pitchFamily="34" charset="0"/>
              <a:buChar char="•"/>
            </a:pPr>
            <a:endParaRPr lang="zh-CN" altLang="en-US"/>
          </a:p>
        </p:txBody>
      </p:sp>
    </p:spTree>
    <p:extLst>
      <p:ext uri="{BB962C8B-B14F-4D97-AF65-F5344CB8AC3E}">
        <p14:creationId xmlns:p14="http://schemas.microsoft.com/office/powerpoint/2010/main" val="566579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BD17D-E975-6F09-874C-1D57B39CFC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1B91B7-3D41-D87B-0F93-5D32C4EC562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C7E8975-982E-7246-6124-94F0BB291625}"/>
              </a:ext>
            </a:extLst>
          </p:cNvPr>
          <p:cNvSpPr>
            <a:spLocks noGrp="1"/>
          </p:cNvSpPr>
          <p:nvPr>
            <p:ph type="body" idx="3"/>
          </p:nvPr>
        </p:nvSpPr>
        <p:spPr/>
        <p:txBody>
          <a:bodyPr/>
          <a:lstStyle/>
          <a:p>
            <a:pPr>
              <a:buNone/>
            </a:pPr>
            <a:r>
              <a:rPr lang="en" altLang="zh-CN">
                <a:effectLst/>
              </a:rPr>
              <a:t>The report contains two main coverage information: line coverage (provided by Picker) and functional coverage. Line coverage is provided by picker and we can use toffee to manage the </a:t>
            </a:r>
          </a:p>
        </p:txBody>
      </p:sp>
    </p:spTree>
    <p:extLst>
      <p:ext uri="{BB962C8B-B14F-4D97-AF65-F5344CB8AC3E}">
        <p14:creationId xmlns:p14="http://schemas.microsoft.com/office/powerpoint/2010/main" val="4287968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19D7A-4873-6DB0-29BC-705C1E2DEF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90D1FE-6068-F0E0-2306-00C67B88EC2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6C1122C-2185-7EF5-D135-14FB229070A8}"/>
              </a:ext>
            </a:extLst>
          </p:cNvPr>
          <p:cNvSpPr>
            <a:spLocks noGrp="1"/>
          </p:cNvSpPr>
          <p:nvPr>
            <p:ph type="body" idx="3"/>
          </p:nvPr>
        </p:nvSpPr>
        <p:spPr/>
        <p:txBody>
          <a:bodyPr/>
          <a:lstStyle/>
          <a:p>
            <a:pPr>
              <a:buNone/>
            </a:pPr>
            <a:r>
              <a:rPr lang="en" altLang="zh-CN">
                <a:effectLst/>
              </a:rPr>
              <a:t>To define functional coverage in Toffee, the framework implements a three-tier hierarchy: ​​Group​​, ​​Point​​, and ​​Bin​​. Coverage data is only collected when all sub-level criteria are satisfied.</a:t>
            </a:r>
          </a:p>
          <a:p>
            <a:endParaRPr lang="en" altLang="zh-CN">
              <a:effectLst/>
            </a:endParaRPr>
          </a:p>
        </p:txBody>
      </p:sp>
    </p:spTree>
    <p:extLst>
      <p:ext uri="{BB962C8B-B14F-4D97-AF65-F5344CB8AC3E}">
        <p14:creationId xmlns:p14="http://schemas.microsoft.com/office/powerpoint/2010/main" val="1331494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D8DE-354D-6C53-1967-04F525A639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DAFE1F-830F-971F-868A-2CB108879B8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579031A-63FD-CECC-C851-E3B2EADCBFA0}"/>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a:effectLst/>
              </a:rPr>
              <a:t>To view the coverage file, execute the xxx command.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a:effectLst/>
              </a:rPr>
              <a:t>You can import relevant functions and use a function to define a coverage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a:effectLst/>
              </a:rPr>
              <a:t>And then by </a:t>
            </a:r>
            <a:r>
              <a:rPr lang="en" altLang="zh-CN" err="1">
                <a:effectLst/>
              </a:rPr>
              <a:t>add_cover_point</a:t>
            </a:r>
            <a:r>
              <a:rPr lang="en" altLang="zh-CN">
                <a:effectLst/>
              </a:rPr>
              <a:t> to define a coverage point in CovGroup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0" i="0">
                <a:effectLst/>
                <a:latin typeface="PingFang SC" panose="020B0400000000000000" pitchFamily="34" charset="-122"/>
                <a:ea typeface="PingFang SC" panose="020B0400000000000000" pitchFamily="34" charset="-122"/>
              </a:rPr>
              <a:t>You can define multiple ​</a:t>
            </a:r>
            <a:r>
              <a:rPr lang="en" altLang="zh-CN" b="1" i="0">
                <a:effectLst/>
                <a:latin typeface="PingFang SC" panose="020B0400000000000000" pitchFamily="34" charset="-122"/>
                <a:ea typeface="PingFang SC" panose="020B0400000000000000" pitchFamily="34" charset="-122"/>
              </a:rPr>
              <a:t>​</a:t>
            </a:r>
            <a:r>
              <a:rPr lang="en" altLang="zh-CN" b="1" i="0" err="1">
                <a:effectLst/>
                <a:latin typeface="PingFang SC" panose="020B0400000000000000" pitchFamily="34" charset="-122"/>
                <a:ea typeface="PingFang SC" panose="020B0400000000000000" pitchFamily="34" charset="-122"/>
              </a:rPr>
              <a:t>coverbins</a:t>
            </a:r>
            <a:r>
              <a:rPr lang="en" altLang="zh-CN" b="1" i="0">
                <a:effectLst/>
                <a:latin typeface="PingFang SC" panose="020B0400000000000000" pitchFamily="34" charset="-122"/>
                <a:ea typeface="PingFang SC" panose="020B0400000000000000" pitchFamily="34" charset="-122"/>
              </a:rPr>
              <a:t>​</a:t>
            </a:r>
            <a:r>
              <a:rPr lang="en" altLang="zh-CN" b="0" i="0">
                <a:effectLst/>
                <a:latin typeface="PingFang SC" panose="020B0400000000000000" pitchFamily="34" charset="-122"/>
                <a:ea typeface="PingFang SC" panose="020B0400000000000000" pitchFamily="34" charset="-122"/>
              </a:rPr>
              <a:t>​ within a ​</a:t>
            </a:r>
            <a:r>
              <a:rPr lang="en" altLang="zh-CN" b="1" i="0">
                <a:effectLst/>
                <a:latin typeface="PingFang SC" panose="020B0400000000000000" pitchFamily="34" charset="-122"/>
                <a:ea typeface="PingFang SC" panose="020B0400000000000000" pitchFamily="34" charset="-122"/>
              </a:rPr>
              <a:t>​cover point​</a:t>
            </a:r>
            <a:r>
              <a:rPr lang="en" altLang="zh-CN" b="0" i="0">
                <a:effectLst/>
                <a:latin typeface="PingFang SC" panose="020B0400000000000000" pitchFamily="34" charset="-122"/>
                <a:ea typeface="PingFang SC" panose="020B0400000000000000" pitchFamily="34" charset="-122"/>
              </a:rPr>
              <a:t>​ to monitor any content you need to observe</a:t>
            </a:r>
            <a:endParaRPr lang="zh-CN" altLang="en-US"/>
          </a:p>
        </p:txBody>
      </p:sp>
    </p:spTree>
    <p:extLst>
      <p:ext uri="{BB962C8B-B14F-4D97-AF65-F5344CB8AC3E}">
        <p14:creationId xmlns:p14="http://schemas.microsoft.com/office/powerpoint/2010/main" val="190061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30AE8-6B2A-2F49-3DFF-D278916965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562567-DF7E-FDE4-3974-52DF7A50589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67EE7D1-A70D-8763-95CD-8908F30B852A}"/>
              </a:ext>
            </a:extLst>
          </p:cNvPr>
          <p:cNvSpPr>
            <a:spLocks noGrp="1"/>
          </p:cNvSpPr>
          <p:nvPr>
            <p:ph type="body" idx="3"/>
          </p:nvPr>
        </p:nvSpPr>
        <p:spPr/>
        <p:txBody>
          <a:bodyPr/>
          <a:lstStyle/>
          <a:p>
            <a:pPr algn="l" fontAlgn="base">
              <a:spcAft>
                <a:spcPts val="900"/>
              </a:spcAft>
              <a:buNone/>
            </a:pPr>
            <a:r>
              <a:rPr lang="en" altLang="zh-CN" sz="1600" b="0" i="0">
                <a:effectLst/>
                <a:latin typeface="PingFang SC" panose="020B0400000000000000" pitchFamily="34" charset="-122"/>
                <a:ea typeface="PingFang SC" panose="020B0400000000000000" pitchFamily="34" charset="-122"/>
              </a:rPr>
              <a:t>In the previous ​</a:t>
            </a:r>
            <a:r>
              <a:rPr lang="en" altLang="zh-CN" sz="1600" b="1" i="0">
                <a:effectLst/>
                <a:latin typeface="inherit"/>
                <a:ea typeface="PingFang SC" panose="020B0400000000000000" pitchFamily="34" charset="-122"/>
              </a:rPr>
              <a:t>​test​</a:t>
            </a:r>
            <a:r>
              <a:rPr lang="en" altLang="zh-CN" sz="1600" b="0" i="0">
                <a:effectLst/>
                <a:latin typeface="PingFang SC" panose="020B0400000000000000" pitchFamily="34" charset="-122"/>
                <a:ea typeface="PingFang SC" panose="020B0400000000000000" pitchFamily="34" charset="-122"/>
              </a:rPr>
              <a:t>​ example code, we noted that the async keyword is added before function definitions. This is because the core of the ​</a:t>
            </a:r>
            <a:r>
              <a:rPr lang="en" altLang="zh-CN" sz="1600" b="1" i="0">
                <a:effectLst/>
                <a:latin typeface="inherit"/>
                <a:ea typeface="PingFang SC" panose="020B0400000000000000" pitchFamily="34" charset="-122"/>
              </a:rPr>
              <a:t>​Toffee​</a:t>
            </a:r>
            <a:r>
              <a:rPr lang="en" altLang="zh-CN" sz="1600" b="0" i="0">
                <a:effectLst/>
                <a:latin typeface="PingFang SC" panose="020B0400000000000000" pitchFamily="34" charset="-122"/>
                <a:ea typeface="PingFang SC" panose="020B0400000000000000" pitchFamily="34" charset="-122"/>
              </a:rPr>
              <a:t>​ framework is built on a ​</a:t>
            </a:r>
            <a:r>
              <a:rPr lang="en" altLang="zh-CN" sz="1600" b="1" i="0">
                <a:effectLst/>
                <a:latin typeface="inherit"/>
                <a:ea typeface="PingFang SC" panose="020B0400000000000000" pitchFamily="34" charset="-122"/>
              </a:rPr>
              <a:t>​coroutine-based asynchronous programming model​</a:t>
            </a:r>
            <a:r>
              <a:rPr lang="en" altLang="zh-CN" sz="1600" b="0" i="0">
                <a:effectLst/>
                <a:latin typeface="PingFang SC" panose="020B0400000000000000" pitchFamily="34" charset="-122"/>
                <a:ea typeface="PingFang SC" panose="020B0400000000000000" pitchFamily="34" charset="-122"/>
              </a:rPr>
              <a:t>​ for coroutine functions.</a:t>
            </a:r>
          </a:p>
          <a:p>
            <a:pPr algn="l" fontAlgn="base">
              <a:spcBef>
                <a:spcPts val="600"/>
              </a:spcBef>
              <a:spcAft>
                <a:spcPts val="600"/>
              </a:spcAft>
              <a:buNone/>
            </a:pPr>
            <a:r>
              <a:rPr lang="en" altLang="zh-CN" sz="1600" b="0" i="0">
                <a:effectLst/>
                <a:latin typeface="PingFang SC" panose="020B0400000000000000" pitchFamily="34" charset="-122"/>
                <a:ea typeface="PingFang SC" panose="020B0400000000000000" pitchFamily="34" charset="-122"/>
              </a:rPr>
              <a:t>Hardware verification naturally involves extensive ​</a:t>
            </a:r>
            <a:r>
              <a:rPr lang="en" altLang="zh-CN" sz="1600" b="1" i="0">
                <a:effectLst/>
                <a:latin typeface="inherit"/>
                <a:ea typeface="PingFang SC" panose="020B0400000000000000" pitchFamily="34" charset="-122"/>
              </a:rPr>
              <a:t>​concurrent activities​</a:t>
            </a:r>
            <a:r>
              <a:rPr lang="en" altLang="zh-CN" sz="1600" b="0" i="0">
                <a:effectLst/>
                <a:latin typeface="PingFang SC" panose="020B0400000000000000" pitchFamily="34" charset="-122"/>
                <a:ea typeface="PingFang SC" panose="020B0400000000000000" pitchFamily="34" charset="-122"/>
              </a:rPr>
              <a:t>​ and precise ​</a:t>
            </a:r>
            <a:r>
              <a:rPr lang="en" altLang="zh-CN" sz="1600" b="1" i="0">
                <a:effectLst/>
                <a:latin typeface="inherit"/>
                <a:ea typeface="PingFang SC" panose="020B0400000000000000" pitchFamily="34" charset="-122"/>
              </a:rPr>
              <a:t>​timing synchronization​</a:t>
            </a:r>
            <a:r>
              <a:rPr lang="en" altLang="zh-CN" sz="1600" b="0" i="0">
                <a:effectLst/>
                <a:latin typeface="PingFang SC" panose="020B0400000000000000" pitchFamily="34" charset="-122"/>
                <a:ea typeface="PingFang SC" panose="020B0400000000000000" pitchFamily="34" charset="-122"/>
              </a:rPr>
              <a:t>​. For example:</a:t>
            </a:r>
          </a:p>
          <a:p>
            <a:pPr algn="l" fontAlgn="base">
              <a:spcBef>
                <a:spcPts val="600"/>
              </a:spcBef>
              <a:spcAft>
                <a:spcPts val="300"/>
              </a:spcAft>
              <a:buFont typeface="Arial" panose="020B0604020202020204" pitchFamily="34" charset="0"/>
              <a:buChar char="•"/>
            </a:pPr>
            <a:r>
              <a:rPr lang="en" altLang="zh-CN" sz="1600" b="0" i="0">
                <a:effectLst/>
                <a:latin typeface="PingFang SC" panose="020B0400000000000000" pitchFamily="34" charset="-122"/>
                <a:ea typeface="PingFang SC" panose="020B0400000000000000" pitchFamily="34" charset="-122"/>
              </a:rPr>
              <a:t>We need to simultaneously drive multiple ​</a:t>
            </a:r>
            <a:r>
              <a:rPr lang="en" altLang="zh-CN" sz="1600" b="1" i="0">
                <a:effectLst/>
                <a:latin typeface="inherit"/>
                <a:ea typeface="PingFang SC" panose="020B0400000000000000" pitchFamily="34" charset="-122"/>
              </a:rPr>
              <a:t>​DUT interfaces​</a:t>
            </a:r>
            <a:r>
              <a:rPr lang="en" altLang="zh-CN" sz="1600" b="0" i="0">
                <a:effectLst/>
                <a:latin typeface="PingFang SC" panose="020B0400000000000000" pitchFamily="34" charset="-122"/>
                <a:ea typeface="PingFang SC" panose="020B0400000000000000" pitchFamily="34" charset="-122"/>
              </a:rPr>
              <a:t>​, monitor various signals, wait for specific clock edges or events, and interact with reference models.</a:t>
            </a:r>
          </a:p>
          <a:p>
            <a:pPr algn="l" fontAlgn="base">
              <a:spcBef>
                <a:spcPts val="300"/>
              </a:spcBef>
              <a:spcAft>
                <a:spcPts val="300"/>
              </a:spcAft>
              <a:buFont typeface="Arial" panose="020B0604020202020204" pitchFamily="34" charset="0"/>
              <a:buChar char="•"/>
            </a:pPr>
            <a:r>
              <a:rPr lang="en" altLang="zh-CN" sz="1600" b="0" i="0">
                <a:effectLst/>
                <a:latin typeface="PingFang SC" panose="020B0400000000000000" pitchFamily="34" charset="-122"/>
                <a:ea typeface="PingFang SC" panose="020B0400000000000000" pitchFamily="34" charset="-122"/>
              </a:rPr>
              <a:t>If traditional ​</a:t>
            </a:r>
            <a:r>
              <a:rPr lang="en" altLang="zh-CN" sz="1600" b="1" i="0">
                <a:effectLst/>
                <a:latin typeface="inherit"/>
                <a:ea typeface="PingFang SC" panose="020B0400000000000000" pitchFamily="34" charset="-122"/>
              </a:rPr>
              <a:t>​synchronous blocking programming​</a:t>
            </a:r>
            <a:r>
              <a:rPr lang="en" altLang="zh-CN" sz="1600" b="0" i="0">
                <a:effectLst/>
                <a:latin typeface="PingFang SC" panose="020B0400000000000000" pitchFamily="34" charset="-122"/>
                <a:ea typeface="PingFang SC" panose="020B0400000000000000" pitchFamily="34" charset="-122"/>
              </a:rPr>
              <a:t>​ is used (where a function call must fully return before proceeding), the code would struggle to express such concurrency or result in inefficient simulation (as a wait operation blocks all other activities).</a:t>
            </a:r>
          </a:p>
          <a:p>
            <a:pPr algn="l" fontAlgn="base">
              <a:spcBef>
                <a:spcPts val="300"/>
              </a:spcBef>
              <a:spcAft>
                <a:spcPts val="1200"/>
              </a:spcAft>
              <a:buFont typeface="Arial" panose="020B0604020202020204" pitchFamily="34" charset="0"/>
              <a:buChar char="•"/>
            </a:pPr>
            <a:r>
              <a:rPr lang="en" altLang="zh-CN" sz="1600" b="0" i="0">
                <a:effectLst/>
                <a:latin typeface="PingFang SC" panose="020B0400000000000000" pitchFamily="34" charset="-122"/>
                <a:ea typeface="PingFang SC" panose="020B0400000000000000" pitchFamily="34" charset="-122"/>
              </a:rPr>
              <a:t>While callback functions can handle asynchronous events, they often fragment control flow, leading to "​</a:t>
            </a:r>
            <a:r>
              <a:rPr lang="en" altLang="zh-CN" sz="1600" b="1" i="0">
                <a:effectLst/>
                <a:latin typeface="inherit"/>
                <a:ea typeface="PingFang SC" panose="020B0400000000000000" pitchFamily="34" charset="-122"/>
              </a:rPr>
              <a:t>​callback hell​</a:t>
            </a:r>
            <a:r>
              <a:rPr lang="en" altLang="zh-CN" sz="1600" b="0" i="0">
                <a:effectLst/>
                <a:latin typeface="PingFang SC" panose="020B0400000000000000" pitchFamily="34" charset="-122"/>
                <a:ea typeface="PingFang SC" panose="020B0400000000000000" pitchFamily="34" charset="-122"/>
              </a:rPr>
              <a:t>​" and making the code difficult to read and maintain.</a:t>
            </a:r>
          </a:p>
          <a:p>
            <a:pPr>
              <a:buNone/>
            </a:pPr>
            <a:endParaRPr lang="en-US" altLang="zh-CN"/>
          </a:p>
          <a:p>
            <a:pPr>
              <a:buNone/>
            </a:pPr>
            <a:r>
              <a:rPr lang="zh-CN" altLang="en-US"/>
              <a:t>在之前 </a:t>
            </a:r>
            <a:r>
              <a:rPr lang="en" altLang="zh-CN"/>
              <a:t>toffee-test </a:t>
            </a:r>
            <a:r>
              <a:rPr lang="zh-CN" altLang="en-US"/>
              <a:t>的示例代码中，我们注意到函数定义前都添加了 </a:t>
            </a:r>
            <a:r>
              <a:rPr lang="en" altLang="zh-CN"/>
              <a:t>async </a:t>
            </a:r>
            <a:r>
              <a:rPr lang="zh-CN" altLang="en-US"/>
              <a:t>关键字。这是因为 </a:t>
            </a:r>
            <a:r>
              <a:rPr lang="en" altLang="zh-CN"/>
              <a:t>Toffee </a:t>
            </a:r>
            <a:r>
              <a:rPr lang="zh-CN" altLang="en-US"/>
              <a:t>框架的核心是基于</a:t>
            </a:r>
            <a:r>
              <a:rPr lang="zh-CN" altLang="en-US" b="1"/>
              <a:t>协程</a:t>
            </a:r>
            <a:r>
              <a:rPr lang="zh-CN" altLang="en-US"/>
              <a:t>的</a:t>
            </a:r>
            <a:r>
              <a:rPr lang="zh-CN" altLang="en-US" b="1"/>
              <a:t>异步编程模型</a:t>
            </a:r>
            <a:r>
              <a:rPr lang="zh-CN" altLang="en-US"/>
              <a:t>协程函数。</a:t>
            </a:r>
          </a:p>
          <a:p>
            <a:r>
              <a:rPr lang="zh-CN" altLang="en-US"/>
              <a:t>硬件验证天然涉及大量并发活动和精确的时间同步。例如，我们需要同时驱动多个 </a:t>
            </a:r>
            <a:r>
              <a:rPr lang="en" altLang="zh-CN"/>
              <a:t>DUT </a:t>
            </a:r>
            <a:r>
              <a:rPr lang="zh-CN" altLang="en-US"/>
              <a:t>接口，监测各种信号，等待特定的时钟边沿或事件发生，与参考模型进行交互等。如果使用传统的同步阻塞式编程（即一个函数调用必须等待其完全返回后才能执行下一步），代码会难以表达这种并发性，或者导致仿真效率低下（因为一个等待操作会阻塞所有其他活动）。虽然可以使用回调函数来处理异步事件，但这往往会导致控制流变得碎片化，容易陷入所谓的“回调地狱”，代码难以阅读和维护</a:t>
            </a:r>
          </a:p>
          <a:p>
            <a:endParaRPr lang="zh-CN" altLang="en-US"/>
          </a:p>
        </p:txBody>
      </p:sp>
    </p:spTree>
    <p:extLst>
      <p:ext uri="{BB962C8B-B14F-4D97-AF65-F5344CB8AC3E}">
        <p14:creationId xmlns:p14="http://schemas.microsoft.com/office/powerpoint/2010/main" val="1241605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7436C-F9E8-BE31-05A7-1F5394B7EF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DC47DF-C45C-E6BA-9B4D-A23A789AA86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8BB73AF-4B23-DB52-E95C-E3837F5D2219}"/>
              </a:ext>
            </a:extLst>
          </p:cNvPr>
          <p:cNvSpPr>
            <a:spLocks noGrp="1"/>
          </p:cNvSpPr>
          <p:nvPr>
            <p:ph type="body" idx="3"/>
          </p:nvPr>
        </p:nvSpPr>
        <p:spPr/>
        <p:txBody>
          <a:bodyPr/>
          <a:lstStyle/>
          <a:p>
            <a:r>
              <a:rPr lang="en" altLang="zh-CN" b="0" i="0">
                <a:effectLst/>
                <a:latin typeface="PingFang SC" panose="020B0400000000000000" pitchFamily="34" charset="-122"/>
                <a:ea typeface="PingFang SC" panose="020B0400000000000000" pitchFamily="34" charset="-122"/>
              </a:rPr>
              <a:t>Building upon this foundation, Toffee introduces a coroutine-based clock management mechanism. The framework centrally controls clock progression, where invoking </a:t>
            </a:r>
            <a:r>
              <a:rPr lang="en" altLang="zh-CN" err="1"/>
              <a:t>bundle.step</a:t>
            </a:r>
            <a:r>
              <a:rPr lang="en" altLang="zh-CN"/>
              <a:t>(n)</a:t>
            </a:r>
            <a:r>
              <a:rPr lang="en" altLang="zh-CN" b="0" i="0">
                <a:effectLst/>
                <a:latin typeface="PingFang SC" panose="020B0400000000000000" pitchFamily="34" charset="-122"/>
                <a:ea typeface="PingFang SC" panose="020B0400000000000000" pitchFamily="34" charset="-122"/>
              </a:rPr>
              <a:t> specifies after how many clock cycles to return execution results. For parallel operations, users can dispatch them to executors – their execution flow is demonstrated in the </a:t>
            </a:r>
            <a:r>
              <a:rPr lang="en" altLang="zh-CN" b="0" i="0" err="1">
                <a:effectLst/>
                <a:latin typeface="PingFang SC" panose="020B0400000000000000" pitchFamily="34" charset="-122"/>
                <a:ea typeface="PingFang SC" panose="020B0400000000000000" pitchFamily="34" charset="-122"/>
              </a:rPr>
              <a:t>leftside</a:t>
            </a:r>
            <a:r>
              <a:rPr lang="en" altLang="zh-CN" b="0" i="0">
                <a:effectLst/>
                <a:latin typeface="PingFang SC" panose="020B0400000000000000" pitchFamily="34" charset="-122"/>
                <a:ea typeface="PingFang SC" panose="020B0400000000000000" pitchFamily="34" charset="-122"/>
              </a:rPr>
              <a:t> architectural diagram.</a:t>
            </a:r>
            <a:endParaRPr lang="zh-CN" altLang="en-US"/>
          </a:p>
        </p:txBody>
      </p:sp>
    </p:spTree>
    <p:extLst>
      <p:ext uri="{BB962C8B-B14F-4D97-AF65-F5344CB8AC3E}">
        <p14:creationId xmlns:p14="http://schemas.microsoft.com/office/powerpoint/2010/main" val="2839092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53B91-CB6A-9B40-182A-2916B88CA4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38A259-ED16-7319-D749-52A2CE5FEF2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53F3566-40E9-C6C8-298B-8251186F0C33}"/>
              </a:ext>
            </a:extLst>
          </p:cNvPr>
          <p:cNvSpPr>
            <a:spLocks noGrp="1"/>
          </p:cNvSpPr>
          <p:nvPr>
            <p:ph type="body" idx="3"/>
          </p:nvPr>
        </p:nvSpPr>
        <p:spPr/>
        <p:txBody>
          <a:bodyPr/>
          <a:lstStyle/>
          <a:p>
            <a:pPr algn="l" fontAlgn="base">
              <a:spcAft>
                <a:spcPts val="900"/>
              </a:spcAft>
              <a:buNone/>
            </a:pPr>
            <a:r>
              <a:rPr lang="en" altLang="zh-CN" b="0" i="0">
                <a:effectLst/>
                <a:latin typeface="PingFang SC" panose="020B0400000000000000" pitchFamily="34" charset="-122"/>
                <a:ea typeface="PingFang SC" panose="020B0400000000000000" pitchFamily="34" charset="-122"/>
              </a:rPr>
              <a:t>In verification, we sometimes require access to higher-level information such as microarchitecture or instruction details. Additionally, there are scenarios where we need to ​</a:t>
            </a:r>
            <a:r>
              <a:rPr lang="en" altLang="zh-CN" b="1" i="0">
                <a:effectLst/>
                <a:latin typeface="PingFang SC" panose="020B0400000000000000" pitchFamily="34" charset="-122"/>
                <a:ea typeface="PingFang SC" panose="020B0400000000000000" pitchFamily="34" charset="-122"/>
              </a:rPr>
              <a:t>​pause instruction execution​</a:t>
            </a:r>
            <a:r>
              <a:rPr lang="en" altLang="zh-CN" b="0" i="0">
                <a:effectLst/>
                <a:latin typeface="PingFang SC" panose="020B0400000000000000" pitchFamily="34" charset="-122"/>
                <a:ea typeface="PingFang SC" panose="020B0400000000000000" pitchFamily="34" charset="-122"/>
              </a:rPr>
              <a:t>​ at points of interest and ​</a:t>
            </a:r>
            <a:r>
              <a:rPr lang="en" altLang="zh-CN" b="1" i="0">
                <a:effectLst/>
                <a:latin typeface="PingFang SC" panose="020B0400000000000000" pitchFamily="34" charset="-122"/>
                <a:ea typeface="PingFang SC" panose="020B0400000000000000" pitchFamily="34" charset="-122"/>
              </a:rPr>
              <a:t>​inspect the processor state​</a:t>
            </a:r>
            <a:r>
              <a:rPr lang="en" altLang="zh-CN" b="0" i="0">
                <a:effectLst/>
                <a:latin typeface="PingFang SC" panose="020B0400000000000000" pitchFamily="34" charset="-122"/>
                <a:ea typeface="PingFang SC" panose="020B0400000000000000" pitchFamily="34" charset="-122"/>
              </a:rPr>
              <a:t>​.</a:t>
            </a:r>
          </a:p>
          <a:p>
            <a:pPr algn="l" fontAlgn="base">
              <a:spcAft>
                <a:spcPts val="900"/>
              </a:spcAft>
              <a:buNone/>
            </a:pPr>
            <a:endParaRPr lang="en" altLang="zh-CN" b="0" i="0">
              <a:effectLst/>
              <a:latin typeface="PingFang SC" panose="020B0400000000000000" pitchFamily="34" charset="-122"/>
              <a:ea typeface="PingFang SC" panose="020B0400000000000000" pitchFamily="34" charset="-122"/>
            </a:endParaRPr>
          </a:p>
          <a:p>
            <a:pPr algn="l" fontAlgn="base">
              <a:spcAft>
                <a:spcPts val="900"/>
              </a:spcAft>
              <a:buNone/>
            </a:pPr>
            <a:r>
              <a:rPr lang="en" altLang="zh-CN" b="1" i="0">
                <a:effectLst/>
                <a:latin typeface="inherit"/>
                <a:ea typeface="PingFang SC" panose="020B0400000000000000" pitchFamily="34" charset="-122"/>
              </a:rPr>
              <a:t>Solution​</a:t>
            </a:r>
            <a:r>
              <a:rPr lang="en" altLang="zh-CN" b="0" i="0">
                <a:effectLst/>
                <a:latin typeface="PingFang SC" panose="020B0400000000000000" pitchFamily="34" charset="-122"/>
                <a:ea typeface="PingFang SC" panose="020B0400000000000000" pitchFamily="34" charset="-122"/>
              </a:rPr>
              <a:t>​</a:t>
            </a:r>
            <a:br>
              <a:rPr lang="en" altLang="zh-CN" b="0" i="0">
                <a:effectLst/>
                <a:latin typeface="PingFang SC" panose="020B0400000000000000" pitchFamily="34" charset="-122"/>
                <a:ea typeface="PingFang SC" panose="020B0400000000000000" pitchFamily="34" charset="-122"/>
              </a:rPr>
            </a:br>
            <a:r>
              <a:rPr lang="en" altLang="zh-CN" b="0" i="0" err="1">
                <a:solidFill>
                  <a:srgbClr val="1F2328"/>
                </a:solidFill>
                <a:effectLst/>
                <a:latin typeface="-apple-system"/>
              </a:rPr>
              <a:t>XSPdb</a:t>
            </a:r>
            <a:r>
              <a:rPr lang="en" altLang="zh-CN" b="0" i="0">
                <a:solidFill>
                  <a:srgbClr val="1F2328"/>
                </a:solidFill>
                <a:effectLst/>
                <a:latin typeface="-apple-system"/>
              </a:rPr>
              <a:t> is a specialized Python </a:t>
            </a:r>
            <a:r>
              <a:rPr lang="en" altLang="zh-CN" b="0" i="0" err="1">
                <a:solidFill>
                  <a:srgbClr val="1F2328"/>
                </a:solidFill>
                <a:effectLst/>
                <a:latin typeface="-apple-system"/>
              </a:rPr>
              <a:t>pdb</a:t>
            </a:r>
            <a:r>
              <a:rPr lang="en" altLang="zh-CN" b="0" i="0">
                <a:solidFill>
                  <a:srgbClr val="1F2328"/>
                </a:solidFill>
                <a:effectLst/>
                <a:latin typeface="-apple-system"/>
              </a:rPr>
              <a:t>-based debugging tool for RISC-V IP cores, customized for Xiangshan‘s </a:t>
            </a:r>
            <a:r>
              <a:rPr lang="en" altLang="zh-CN" b="0" i="0" err="1">
                <a:solidFill>
                  <a:srgbClr val="1F2328"/>
                </a:solidFill>
                <a:effectLst/>
                <a:latin typeface="-apple-system"/>
              </a:rPr>
              <a:t>difftest</a:t>
            </a:r>
            <a:r>
              <a:rPr lang="en" altLang="zh-CN" b="0" i="0">
                <a:solidFill>
                  <a:srgbClr val="1F2328"/>
                </a:solidFill>
                <a:effectLst/>
                <a:latin typeface="-apple-system"/>
              </a:rPr>
              <a:t> interface. It provides GDB-like interactive debugging capabilities, </a:t>
            </a:r>
            <a:r>
              <a:rPr lang="en" altLang="zh-CN" b="0" i="0" err="1">
                <a:solidFill>
                  <a:srgbClr val="1F2328"/>
                </a:solidFill>
                <a:effectLst/>
                <a:latin typeface="-apple-system"/>
              </a:rPr>
              <a:t>Prodvide</a:t>
            </a:r>
            <a:r>
              <a:rPr lang="en" altLang="zh-CN" b="0" i="0">
                <a:solidFill>
                  <a:srgbClr val="1F2328"/>
                </a:solidFill>
                <a:effectLst/>
                <a:latin typeface="-apple-system"/>
              </a:rPr>
              <a:t> Terminal command-line interface</a:t>
            </a:r>
            <a:r>
              <a:rPr lang="zh-CN" altLang="en-US" b="0" i="0">
                <a:solidFill>
                  <a:srgbClr val="1F2328"/>
                </a:solidFill>
                <a:effectLst/>
                <a:latin typeface="-apple-system"/>
              </a:rPr>
              <a:t>，</a:t>
            </a:r>
            <a:r>
              <a:rPr lang="en" altLang="zh-CN" b="0" i="0">
                <a:solidFill>
                  <a:srgbClr val="1F2328"/>
                </a:solidFill>
                <a:effectLst/>
                <a:latin typeface="-apple-system"/>
              </a:rPr>
              <a:t> Advanced debugging features: conditional breakpoints, real-time watchpoints, like register/memory information, it can achieve Hardware signal-level debugging interface synchronized with software execution states.</a:t>
            </a:r>
            <a:endParaRPr lang="en" altLang="zh-CN" b="0" i="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27614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0A085-9F6A-6E83-CAB4-58914D2B28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399088-7A3B-AC3B-F1BA-DFE0715CC4B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803743E-18CC-D0D3-2E82-1FB2DA231401}"/>
              </a:ext>
            </a:extLst>
          </p:cNvPr>
          <p:cNvSpPr>
            <a:spLocks noGrp="1"/>
          </p:cNvSpPr>
          <p:nvPr>
            <p:ph type="body" idx="3"/>
          </p:nvPr>
        </p:nvSpPr>
        <p:spPr/>
        <p:txBody>
          <a:bodyPr/>
          <a:lstStyle/>
          <a:p>
            <a:pPr algn="l" fontAlgn="base">
              <a:spcAft>
                <a:spcPts val="900"/>
              </a:spcAft>
              <a:buNone/>
            </a:pPr>
            <a:r>
              <a:rPr lang="en" altLang="zh-CN" sz="1600" b="0" i="0">
                <a:effectLst/>
                <a:latin typeface="PingFang SC" panose="020B0400000000000000" pitchFamily="34" charset="-122"/>
                <a:ea typeface="PingFang SC" panose="020B0400000000000000" pitchFamily="34" charset="-122"/>
              </a:rPr>
              <a:t>Before we begin the formal presentation, let‘s navigate to the</a:t>
            </a:r>
            <a:r>
              <a:rPr lang="zh-CN" altLang="en-US" sz="1600" b="0" i="0">
                <a:effectLst/>
                <a:latin typeface="PingFang SC" panose="020B0400000000000000" pitchFamily="34" charset="-122"/>
                <a:ea typeface="PingFang SC" panose="020B0400000000000000" pitchFamily="34" charset="-122"/>
              </a:rPr>
              <a:t> </a:t>
            </a:r>
            <a:r>
              <a:rPr lang="en-US" altLang="zh-CN" sz="1600" b="0" i="0" err="1">
                <a:effectLst/>
                <a:latin typeface="PingFang SC" panose="020B0400000000000000" pitchFamily="34" charset="-122"/>
                <a:ea typeface="PingFang SC" panose="020B0400000000000000" pitchFamily="34" charset="-122"/>
              </a:rPr>
              <a:t>xspdb</a:t>
            </a:r>
            <a:r>
              <a:rPr lang="en" altLang="zh-CN" sz="1600" b="0" i="0">
                <a:effectLst/>
                <a:latin typeface="PingFang SC" panose="020B0400000000000000" pitchFamily="34" charset="-122"/>
                <a:ea typeface="PingFang SC" panose="020B0400000000000000" pitchFamily="34" charset="-122"/>
              </a:rPr>
              <a:t> demonstration directory.</a:t>
            </a:r>
            <a:br>
              <a:rPr lang="en" altLang="zh-CN" sz="1600" b="0" i="0">
                <a:effectLst/>
                <a:latin typeface="PingFang SC" panose="020B0400000000000000" pitchFamily="34" charset="-122"/>
                <a:ea typeface="PingFang SC" panose="020B0400000000000000" pitchFamily="34" charset="-122"/>
              </a:rPr>
            </a:br>
            <a:r>
              <a:rPr lang="en" altLang="zh-CN" sz="1600" b="0" i="0">
                <a:effectLst/>
                <a:latin typeface="PingFang SC" panose="020B0400000000000000" pitchFamily="34" charset="-122"/>
                <a:ea typeface="PingFang SC" panose="020B0400000000000000" pitchFamily="34" charset="-122"/>
              </a:rPr>
              <a:t>Execute cd /workspace/</a:t>
            </a:r>
            <a:r>
              <a:rPr kumimoji="1" lang="en-US" altLang="zh-CN" sz="1600" b="1">
                <a:solidFill>
                  <a:schemeClr val="bg1"/>
                </a:solidFill>
                <a:ea typeface="宋体"/>
              </a:rPr>
              <a:t>code-samples</a:t>
            </a:r>
            <a:r>
              <a:rPr lang="en" altLang="zh-CN" sz="1600" b="0" i="0">
                <a:effectLst/>
                <a:latin typeface="PingFang SC" panose="020B0400000000000000" pitchFamily="34" charset="-122"/>
                <a:ea typeface="PingFang SC" panose="020B0400000000000000" pitchFamily="34" charset="-122"/>
              </a:rPr>
              <a:t>/</a:t>
            </a:r>
            <a:r>
              <a:rPr lang="en" altLang="zh-CN" sz="1600" b="0" i="0" err="1">
                <a:effectLst/>
                <a:latin typeface="PingFang SC" panose="020B0400000000000000" pitchFamily="34" charset="-122"/>
                <a:ea typeface="PingFang SC" panose="020B0400000000000000" pitchFamily="34" charset="-122"/>
              </a:rPr>
              <a:t>XSPdb</a:t>
            </a:r>
            <a:r>
              <a:rPr lang="en" altLang="zh-CN" sz="1600" b="0" i="0">
                <a:effectLst/>
                <a:latin typeface="PingFang SC" panose="020B0400000000000000" pitchFamily="34" charset="-122"/>
                <a:ea typeface="PingFang SC" panose="020B0400000000000000" pitchFamily="34" charset="-122"/>
              </a:rPr>
              <a:t>, then run tree -L 2 . to view the </a:t>
            </a:r>
            <a:r>
              <a:rPr lang="en" altLang="zh-CN" sz="1600" b="0" i="0" err="1">
                <a:effectLst/>
                <a:latin typeface="PingFang SC" panose="020B0400000000000000" pitchFamily="34" charset="-122"/>
                <a:ea typeface="PingFang SC" panose="020B0400000000000000" pitchFamily="34" charset="-122"/>
              </a:rPr>
              <a:t>XSPdb</a:t>
            </a:r>
            <a:r>
              <a:rPr lang="en" altLang="zh-CN" sz="1600" b="0" i="0">
                <a:effectLst/>
                <a:latin typeface="PingFang SC" panose="020B0400000000000000" pitchFamily="34" charset="-122"/>
                <a:ea typeface="PingFang SC" panose="020B0400000000000000" pitchFamily="34" charset="-122"/>
              </a:rPr>
              <a:t> project structure.</a:t>
            </a:r>
          </a:p>
          <a:p>
            <a:pPr algn="l" fontAlgn="base">
              <a:spcAft>
                <a:spcPts val="900"/>
              </a:spcAft>
              <a:buNone/>
            </a:pPr>
            <a:r>
              <a:rPr lang="en" altLang="zh-CN" sz="1600" b="0" i="0">
                <a:effectLst/>
                <a:latin typeface="PingFang SC" panose="020B0400000000000000" pitchFamily="34" charset="-122"/>
                <a:ea typeface="PingFang SC" panose="020B0400000000000000" pitchFamily="34" charset="-122"/>
              </a:rPr>
              <a:t>You can see four folder as follows ,</a:t>
            </a:r>
            <a:r>
              <a:rPr kumimoji="1" lang="en-US" altLang="zh-CN" sz="1600" b="1">
                <a:solidFill>
                  <a:schemeClr val="bg1"/>
                </a:solidFill>
                <a:ea typeface="宋体"/>
              </a:rPr>
              <a:t> </a:t>
            </a:r>
            <a:r>
              <a:rPr kumimoji="1" lang="en-US" altLang="zh-CN" sz="1600" b="1" err="1">
                <a:solidFill>
                  <a:schemeClr val="bg1"/>
                </a:solidFill>
                <a:ea typeface="宋体"/>
              </a:rPr>
              <a:t>readt</a:t>
            </a:r>
            <a:r>
              <a:rPr kumimoji="1" lang="en-US" altLang="zh-CN" sz="1600" b="1">
                <a:solidFill>
                  <a:schemeClr val="bg1"/>
                </a:solidFill>
                <a:ea typeface="宋体"/>
              </a:rPr>
              <a:t>-to-run is used to </a:t>
            </a:r>
            <a:r>
              <a:rPr kumimoji="1" lang="en-US" altLang="zh-CN" sz="1600" b="1" err="1">
                <a:solidFill>
                  <a:schemeClr val="bg1"/>
                </a:solidFill>
                <a:ea typeface="宋体"/>
              </a:rPr>
              <a:t>init</a:t>
            </a:r>
            <a:r>
              <a:rPr kumimoji="1" lang="en-US" altLang="zh-CN" sz="1600" b="1">
                <a:solidFill>
                  <a:schemeClr val="bg1"/>
                </a:solidFill>
                <a:ea typeface="宋体"/>
              </a:rPr>
              <a:t> </a:t>
            </a:r>
            <a:r>
              <a:rPr kumimoji="1" lang="en-US" altLang="zh-CN" sz="1600" b="1" err="1">
                <a:solidFill>
                  <a:schemeClr val="bg1"/>
                </a:solidFill>
                <a:ea typeface="宋体"/>
              </a:rPr>
              <a:t>dut</a:t>
            </a:r>
            <a:r>
              <a:rPr kumimoji="1" lang="en-US" altLang="zh-CN" sz="1600" b="1">
                <a:solidFill>
                  <a:schemeClr val="bg1"/>
                </a:solidFill>
                <a:ea typeface="宋体"/>
              </a:rPr>
              <a:t> ,</a:t>
            </a:r>
            <a:r>
              <a:rPr kumimoji="1" lang="en-US" altLang="zh-CN" sz="1600" b="1" err="1">
                <a:solidFill>
                  <a:schemeClr val="bg1"/>
                </a:solidFill>
                <a:ea typeface="宋体"/>
              </a:rPr>
              <a:t>XSPython</a:t>
            </a:r>
            <a:r>
              <a:rPr kumimoji="1" lang="en-US" altLang="zh-CN" sz="1600" b="1">
                <a:solidFill>
                  <a:schemeClr val="bg1"/>
                </a:solidFill>
                <a:ea typeface="宋体"/>
              </a:rPr>
              <a:t> is the </a:t>
            </a:r>
            <a:r>
              <a:rPr kumimoji="1" lang="en-US" altLang="zh-CN" sz="1600" b="1" err="1">
                <a:solidFill>
                  <a:schemeClr val="bg1"/>
                </a:solidFill>
                <a:ea typeface="宋体"/>
              </a:rPr>
              <a:t>XiangShan</a:t>
            </a:r>
            <a:r>
              <a:rPr kumimoji="1" lang="en-US" altLang="zh-CN" sz="1600" b="1">
                <a:solidFill>
                  <a:schemeClr val="bg1"/>
                </a:solidFill>
                <a:ea typeface="宋体"/>
              </a:rPr>
              <a:t> Python package it is generate by picker, and the finally is </a:t>
            </a:r>
            <a:r>
              <a:rPr kumimoji="1" lang="en-US" altLang="zh-CN" sz="1600" b="1" err="1">
                <a:solidFill>
                  <a:schemeClr val="bg1"/>
                </a:solidFill>
                <a:ea typeface="宋体"/>
              </a:rPr>
              <a:t>XSPdb</a:t>
            </a:r>
            <a:r>
              <a:rPr kumimoji="1" lang="en-US" altLang="zh-CN" sz="1600" b="1">
                <a:solidFill>
                  <a:schemeClr val="bg1"/>
                </a:solidFill>
                <a:ea typeface="宋体"/>
              </a:rPr>
              <a:t>,</a:t>
            </a:r>
            <a:endParaRPr lang="en" altLang="zh-CN" sz="1600" b="0" i="0">
              <a:effectLst/>
              <a:latin typeface="PingFang SC" panose="020B0400000000000000" pitchFamily="34" charset="-122"/>
              <a:ea typeface="PingFang SC" panose="020B0400000000000000" pitchFamily="34" charset="-122"/>
            </a:endParaRPr>
          </a:p>
          <a:p>
            <a:pPr algn="l" fontAlgn="base">
              <a:spcBef>
                <a:spcPts val="600"/>
              </a:spcBef>
              <a:spcAft>
                <a:spcPts val="1200"/>
              </a:spcAft>
            </a:pPr>
            <a:endParaRPr lang="en" altLang="zh-CN" sz="1600" b="0" i="0">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952875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6C272-2CBA-BA9D-1706-149C3815DA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771A71-325C-BE04-4859-4B2856CCA97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6632ED8-07A6-3590-4FBE-624306FD07D0}"/>
              </a:ext>
            </a:extLst>
          </p:cNvPr>
          <p:cNvSpPr>
            <a:spLocks noGrp="1"/>
          </p:cNvSpPr>
          <p:nvPr>
            <p:ph type="body" idx="3"/>
          </p:nvPr>
        </p:nvSpPr>
        <p:spPr/>
        <p:txBody>
          <a:bodyPr/>
          <a:lstStyle/>
          <a:p>
            <a:pPr marL="342900" indent="-342900">
              <a:buFont typeface="Arial" panose="020B0604020202020204" pitchFamily="34" charset="0"/>
              <a:buChar char="•"/>
            </a:pPr>
            <a:r>
              <a:rPr lang="en" altLang="zh-CN" b="0" i="0">
                <a:effectLst/>
                <a:latin typeface="PingFang SC" panose="020B0400000000000000" pitchFamily="34" charset="-122"/>
                <a:ea typeface="PingFang SC" panose="020B0400000000000000" pitchFamily="34" charset="-122"/>
              </a:rPr>
              <a:t>This script is very straightforward. Run </a:t>
            </a:r>
            <a:r>
              <a:rPr lang="en" altLang="zh-CN"/>
              <a:t>example/</a:t>
            </a:r>
            <a:r>
              <a:rPr lang="en" altLang="zh-CN" err="1"/>
              <a:t>test.py</a:t>
            </a:r>
            <a:r>
              <a:rPr lang="en" altLang="zh-CN" b="0" i="0">
                <a:effectLst/>
                <a:latin typeface="PingFang SC" panose="020B0400000000000000" pitchFamily="34" charset="-122"/>
                <a:ea typeface="PingFang SC" panose="020B0400000000000000" pitchFamily="34" charset="-122"/>
              </a:rPr>
              <a:t> using the specific ​</a:t>
            </a:r>
            <a:r>
              <a:rPr lang="en" altLang="zh-CN" b="1" i="0">
                <a:effectLst/>
                <a:latin typeface="PingFang SC" panose="020B0400000000000000" pitchFamily="34" charset="-122"/>
                <a:ea typeface="PingFang SC" panose="020B0400000000000000" pitchFamily="34" charset="-122"/>
              </a:rPr>
              <a:t>​</a:t>
            </a:r>
            <a:r>
              <a:rPr lang="en" altLang="zh-CN" b="1" i="0" err="1">
                <a:effectLst/>
                <a:latin typeface="PingFang SC" panose="020B0400000000000000" pitchFamily="34" charset="-122"/>
                <a:ea typeface="PingFang SC" panose="020B0400000000000000" pitchFamily="34" charset="-122"/>
              </a:rPr>
              <a:t>xspcomm</a:t>
            </a:r>
            <a:r>
              <a:rPr lang="en" altLang="zh-CN" b="1" i="0">
                <a:effectLst/>
                <a:latin typeface="PingFang SC" panose="020B0400000000000000" pitchFamily="34" charset="-122"/>
                <a:ea typeface="PingFang SC" panose="020B0400000000000000" pitchFamily="34" charset="-122"/>
              </a:rPr>
              <a:t>​</a:t>
            </a:r>
            <a:r>
              <a:rPr lang="en" altLang="zh-CN" b="0" i="0">
                <a:effectLst/>
                <a:latin typeface="PingFang SC" panose="020B0400000000000000" pitchFamily="34" charset="-122"/>
                <a:ea typeface="PingFang SC" panose="020B0400000000000000" pitchFamily="34" charset="-122"/>
              </a:rPr>
              <a:t>​.</a:t>
            </a:r>
          </a:p>
          <a:p>
            <a:pPr marL="342900" indent="-342900">
              <a:buFont typeface="Arial" panose="020B0604020202020204" pitchFamily="34" charset="0"/>
              <a:buChar char="•"/>
            </a:pPr>
            <a:r>
              <a:rPr lang="en" altLang="zh-CN" b="0" i="0">
                <a:effectLst/>
                <a:latin typeface="PingFang SC" panose="020B0400000000000000" pitchFamily="34" charset="-122"/>
                <a:ea typeface="PingFang SC" panose="020B0400000000000000" pitchFamily="34" charset="-122"/>
              </a:rPr>
              <a:t>When you see </a:t>
            </a:r>
            <a:r>
              <a:rPr lang="en" altLang="zh-CN"/>
              <a:t>while true</a:t>
            </a:r>
            <a:r>
              <a:rPr lang="en" altLang="zh-CN" b="0" i="0">
                <a:effectLst/>
                <a:latin typeface="PingFang SC" panose="020B0400000000000000" pitchFamily="34" charset="-122"/>
                <a:ea typeface="PingFang SC" panose="020B0400000000000000" pitchFamily="34" charset="-122"/>
              </a:rPr>
              <a:t>, it indicates that you have successfully launched ​</a:t>
            </a:r>
            <a:r>
              <a:rPr lang="en" altLang="zh-CN" b="1" i="0">
                <a:effectLst/>
                <a:latin typeface="PingFang SC" panose="020B0400000000000000" pitchFamily="34" charset="-122"/>
                <a:ea typeface="PingFang SC" panose="020B0400000000000000" pitchFamily="34" charset="-122"/>
              </a:rPr>
              <a:t>​</a:t>
            </a:r>
            <a:r>
              <a:rPr lang="en" altLang="zh-CN" b="1" i="0" err="1">
                <a:effectLst/>
                <a:latin typeface="PingFang SC" panose="020B0400000000000000" pitchFamily="34" charset="-122"/>
                <a:ea typeface="PingFang SC" panose="020B0400000000000000" pitchFamily="34" charset="-122"/>
              </a:rPr>
              <a:t>xspdb</a:t>
            </a:r>
            <a:r>
              <a:rPr lang="en" altLang="zh-CN" b="1" i="0">
                <a:effectLst/>
                <a:latin typeface="PingFang SC" panose="020B0400000000000000" pitchFamily="34" charset="-122"/>
                <a:ea typeface="PingFang SC" panose="020B0400000000000000" pitchFamily="34" charset="-122"/>
              </a:rPr>
              <a:t>​</a:t>
            </a:r>
            <a:r>
              <a:rPr lang="en" altLang="zh-CN" b="0" i="0">
                <a:effectLst/>
                <a:latin typeface="PingFang SC" panose="020B0400000000000000" pitchFamily="34" charset="-122"/>
                <a:ea typeface="PingFang SC" panose="020B0400000000000000" pitchFamily="34" charset="-122"/>
              </a:rPr>
              <a:t>​.</a:t>
            </a:r>
            <a:endParaRPr lang="zh-CN" altLang="en-US"/>
          </a:p>
        </p:txBody>
      </p:sp>
    </p:spTree>
    <p:extLst>
      <p:ext uri="{BB962C8B-B14F-4D97-AF65-F5344CB8AC3E}">
        <p14:creationId xmlns:p14="http://schemas.microsoft.com/office/powerpoint/2010/main" val="78623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97AE3-338B-70FF-C763-5B60BE154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6258E8-BAB5-C49A-92C9-300A3C156B3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D648CC5-FCA2-4FD2-CCAA-7D66BBE43680}"/>
              </a:ext>
            </a:extLst>
          </p:cNvPr>
          <p:cNvSpPr>
            <a:spLocks noGrp="1"/>
          </p:cNvSpPr>
          <p:nvPr>
            <p:ph type="body" idx="3"/>
          </p:nvPr>
        </p:nvSpPr>
        <p:spPr/>
        <p:txBody>
          <a:bodyPr/>
          <a:lstStyle/>
          <a:p>
            <a:pPr marL="342900" indent="-342900">
              <a:buFont typeface="Arial" panose="020B0604020202020204" pitchFamily="34" charset="0"/>
              <a:buChar char="•"/>
            </a:pPr>
            <a:r>
              <a:rPr kumimoji="1" lang="en" altLang="zh-CN" sz="1200" b="1"/>
              <a:t>Then</a:t>
            </a:r>
            <a:r>
              <a:rPr kumimoji="1" lang="zh-CN" altLang="en-US" sz="1200" b="1"/>
              <a:t> ，</a:t>
            </a:r>
            <a:r>
              <a:rPr lang="en" altLang="zh-CN" b="0" i="0">
                <a:effectLst/>
                <a:latin typeface="PingFang SC" panose="020B0400000000000000" pitchFamily="34" charset="-122"/>
                <a:ea typeface="PingFang SC" panose="020B0400000000000000" pitchFamily="34" charset="-122"/>
              </a:rPr>
              <a:t>You can execute </a:t>
            </a:r>
            <a:r>
              <a:rPr lang="en" altLang="zh-CN" err="1"/>
              <a:t>xcmds</a:t>
            </a:r>
            <a:r>
              <a:rPr lang="en" altLang="zh-CN" b="0" i="0">
                <a:effectLst/>
                <a:latin typeface="PingFang SC" panose="020B0400000000000000" pitchFamily="34" charset="-122"/>
                <a:ea typeface="PingFang SC" panose="020B0400000000000000" pitchFamily="34" charset="-122"/>
              </a:rPr>
              <a:t> to view the interfaces provided by ​</a:t>
            </a:r>
            <a:r>
              <a:rPr lang="en" altLang="zh-CN" b="1" i="0">
                <a:effectLst/>
                <a:latin typeface="PingFang SC" panose="020B0400000000000000" pitchFamily="34" charset="-122"/>
                <a:ea typeface="PingFang SC" panose="020B0400000000000000" pitchFamily="34" charset="-122"/>
              </a:rPr>
              <a:t>​</a:t>
            </a:r>
            <a:r>
              <a:rPr lang="en" altLang="zh-CN" b="1" i="0" err="1">
                <a:effectLst/>
                <a:latin typeface="PingFang SC" panose="020B0400000000000000" pitchFamily="34" charset="-122"/>
                <a:ea typeface="PingFang SC" panose="020B0400000000000000" pitchFamily="34" charset="-122"/>
              </a:rPr>
              <a:t>xspdb</a:t>
            </a:r>
            <a:r>
              <a:rPr lang="en" altLang="zh-CN" b="1" i="0">
                <a:effectLst/>
                <a:latin typeface="PingFang SC" panose="020B0400000000000000" pitchFamily="34" charset="-122"/>
                <a:ea typeface="PingFang SC" panose="020B0400000000000000" pitchFamily="34" charset="-122"/>
              </a:rPr>
              <a:t>​</a:t>
            </a:r>
            <a:r>
              <a:rPr lang="en" altLang="zh-CN" b="0" i="0">
                <a:effectLst/>
                <a:latin typeface="PingFang SC" panose="020B0400000000000000" pitchFamily="34" charset="-122"/>
                <a:ea typeface="PingFang SC" panose="020B0400000000000000" pitchFamily="34" charset="-122"/>
              </a:rPr>
              <a:t>​. Some commonly used commands include:</a:t>
            </a:r>
            <a:endParaRPr kumimoji="1" lang="zh-CN" altLang="en-US" sz="1200" b="1"/>
          </a:p>
          <a:p>
            <a:endParaRPr lang="zh-CN" altLang="en-US"/>
          </a:p>
        </p:txBody>
      </p:sp>
    </p:spTree>
    <p:extLst>
      <p:ext uri="{BB962C8B-B14F-4D97-AF65-F5344CB8AC3E}">
        <p14:creationId xmlns:p14="http://schemas.microsoft.com/office/powerpoint/2010/main" val="2586971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04EEA-101E-4B09-D56B-3AE76E01E1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97B342-3E0D-A169-75B7-6CFD6EAEA44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156CCDD-F381-3818-17F7-1A02496CB67B}"/>
              </a:ext>
            </a:extLst>
          </p:cNvPr>
          <p:cNvSpPr>
            <a:spLocks noGrp="1"/>
          </p:cNvSpPr>
          <p:nvPr>
            <p:ph type="body" idx="3"/>
          </p:nvPr>
        </p:nvSpPr>
        <p:spPr/>
        <p:txBody>
          <a:bodyPr/>
          <a:lstStyle/>
          <a:p>
            <a:pPr marL="342900" indent="-342900">
              <a:buFont typeface="Arial" panose="020B0604020202020204" pitchFamily="34" charset="0"/>
              <a:buChar char="•"/>
            </a:pPr>
            <a:r>
              <a:rPr lang="en" altLang="zh-CN" b="0" i="0">
                <a:effectLst/>
                <a:latin typeface="PingFang SC" panose="020B0400000000000000" pitchFamily="34" charset="-122"/>
                <a:ea typeface="PingFang SC" panose="020B0400000000000000" pitchFamily="34" charset="-122"/>
              </a:rPr>
              <a:t>The interface is divided into four sections</a:t>
            </a:r>
            <a:r>
              <a:rPr lang="zh-CN" altLang="en-US" b="0" i="0">
                <a:effectLst/>
                <a:latin typeface="PingFang SC" panose="020B0400000000000000" pitchFamily="34" charset="-122"/>
                <a:ea typeface="PingFang SC" panose="020B0400000000000000" pitchFamily="34" charset="-122"/>
              </a:rPr>
              <a:t> </a:t>
            </a:r>
            <a:r>
              <a:rPr lang="en" altLang="zh-CN" b="0" i="0">
                <a:effectLst/>
                <a:latin typeface="PingFang SC" panose="020B0400000000000000" pitchFamily="34" charset="-122"/>
                <a:ea typeface="PingFang SC" panose="020B0400000000000000" pitchFamily="34" charset="-122"/>
              </a:rPr>
              <a:t>as</a:t>
            </a:r>
            <a:r>
              <a:rPr lang="zh-CN" altLang="en-US" b="0" i="0">
                <a:effectLst/>
                <a:latin typeface="PingFang SC" panose="020B0400000000000000" pitchFamily="34" charset="-122"/>
                <a:ea typeface="PingFang SC" panose="020B0400000000000000" pitchFamily="34" charset="-122"/>
              </a:rPr>
              <a:t> </a:t>
            </a:r>
            <a:r>
              <a:rPr lang="en-US" altLang="zh-CN" b="0" i="0">
                <a:effectLst/>
                <a:latin typeface="PingFang SC" panose="020B0400000000000000" pitchFamily="34" charset="-122"/>
                <a:ea typeface="PingFang SC" panose="020B0400000000000000" pitchFamily="34" charset="-122"/>
              </a:rPr>
              <a:t>follows</a:t>
            </a:r>
            <a:r>
              <a:rPr lang="zh-CN" altLang="en-US" b="0" i="0">
                <a:effectLst/>
                <a:latin typeface="PingFang SC" panose="020B0400000000000000" pitchFamily="34" charset="-122"/>
                <a:ea typeface="PingFang SC" panose="020B0400000000000000" pitchFamily="34" charset="-122"/>
              </a:rPr>
              <a:t>：</a:t>
            </a:r>
            <a:endParaRPr kumimoji="1" lang="zh-CN" altLang="en-US" sz="1200" b="1"/>
          </a:p>
          <a:p>
            <a:endParaRPr lang="zh-CN" altLang="en-US"/>
          </a:p>
        </p:txBody>
      </p:sp>
    </p:spTree>
    <p:extLst>
      <p:ext uri="{BB962C8B-B14F-4D97-AF65-F5344CB8AC3E}">
        <p14:creationId xmlns:p14="http://schemas.microsoft.com/office/powerpoint/2010/main" val="14078833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44E2-E7B3-5E5E-7B5C-A87498CED1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A4583D-2911-034E-E9A2-B6FAEC0DCE1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490106E-DD7F-74A6-3DF1-E0678EF2C5BC}"/>
              </a:ext>
            </a:extLst>
          </p:cNvPr>
          <p:cNvSpPr>
            <a:spLocks noGrp="1"/>
          </p:cNvSpPr>
          <p:nvPr>
            <p:ph type="body" idx="3"/>
          </p:nvPr>
        </p:nvSpPr>
        <p:spPr/>
        <p:txBody>
          <a:bodyPr/>
          <a:lstStyle/>
          <a:p>
            <a:pPr marL="342900" indent="-342900">
              <a:buFont typeface="Arial" panose="020B0604020202020204" pitchFamily="34" charset="0"/>
              <a:buChar char="•"/>
            </a:pPr>
            <a:r>
              <a:rPr lang="en" altLang="zh-CN" b="0" i="0">
                <a:effectLst/>
                <a:latin typeface="PingFang SC" panose="020B0400000000000000" pitchFamily="34" charset="-122"/>
                <a:ea typeface="PingFang SC" panose="020B0400000000000000" pitchFamily="34" charset="-122"/>
              </a:rPr>
              <a:t>You can initialize the memory and register configuration data by entering the following two commands.</a:t>
            </a:r>
            <a:endParaRPr kumimoji="1" lang="en" altLang="zh-CN" sz="1200" b="1"/>
          </a:p>
          <a:p>
            <a:endParaRPr kumimoji="1" lang="zh-CN" altLang="en-US" sz="1200" b="1"/>
          </a:p>
          <a:p>
            <a:endParaRPr lang="zh-CN" altLang="en-US"/>
          </a:p>
        </p:txBody>
      </p:sp>
    </p:spTree>
    <p:extLst>
      <p:ext uri="{BB962C8B-B14F-4D97-AF65-F5344CB8AC3E}">
        <p14:creationId xmlns:p14="http://schemas.microsoft.com/office/powerpoint/2010/main" val="39088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AB508-1F05-4968-0DA8-6DD45B0190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78A3AF-B3BC-8031-E63F-E8E6EF8A44B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7F66D06-09D5-446A-0998-E5C71994DCE6}"/>
              </a:ext>
            </a:extLst>
          </p:cNvPr>
          <p:cNvSpPr>
            <a:spLocks noGrp="1"/>
          </p:cNvSpPr>
          <p:nvPr>
            <p:ph type="body" idx="3"/>
          </p:nvPr>
        </p:nvSpPr>
        <p:spPr/>
        <p:txBody>
          <a:bodyPr/>
          <a:lstStyle/>
          <a:p>
            <a:r>
              <a:rPr lang="en-US" altLang="zh-CN" dirty="0"/>
              <a:t>Inspired by open-source software, the industry is building an open-source chip ecosystem based on the RISC-V ISA. By creating shared infrastructure, it reduces the cost of IP, EDA tools, and engineering resources, ultimately lowering the barrier to chip development.</a:t>
            </a:r>
            <a:endParaRPr lang="zh-CN" altLang="en-US" dirty="0"/>
          </a:p>
        </p:txBody>
      </p:sp>
    </p:spTree>
    <p:extLst>
      <p:ext uri="{BB962C8B-B14F-4D97-AF65-F5344CB8AC3E}">
        <p14:creationId xmlns:p14="http://schemas.microsoft.com/office/powerpoint/2010/main" val="35582958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41293-6E45-5AF0-333F-357547B06B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0F25BA-C49B-2D63-79BE-5E737C67086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3E3106D-D712-DBAB-06BD-D56D758477AA}"/>
              </a:ext>
            </a:extLst>
          </p:cNvPr>
          <p:cNvSpPr>
            <a:spLocks noGrp="1"/>
          </p:cNvSpPr>
          <p:nvPr>
            <p:ph type="body" idx="3"/>
          </p:nvPr>
        </p:nvSpPr>
        <p:spPr/>
        <p:txBody>
          <a:bodyPr/>
          <a:lstStyle/>
          <a:p>
            <a:pPr marL="342900" indent="-342900">
              <a:buFont typeface="Arial" panose="020B0604020202020204" pitchFamily="34" charset="0"/>
              <a:buChar char="•"/>
            </a:pPr>
            <a:endParaRPr kumimoji="1" lang="en" altLang="zh-CN" sz="1200" b="1"/>
          </a:p>
          <a:p>
            <a:endParaRPr kumimoji="1" lang="zh-CN" altLang="en-US" sz="1200" b="1"/>
          </a:p>
          <a:p>
            <a:endParaRPr lang="zh-CN" altLang="en-US"/>
          </a:p>
        </p:txBody>
      </p:sp>
    </p:spTree>
    <p:extLst>
      <p:ext uri="{BB962C8B-B14F-4D97-AF65-F5344CB8AC3E}">
        <p14:creationId xmlns:p14="http://schemas.microsoft.com/office/powerpoint/2010/main" val="2448807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34E4-AF94-23B3-92AA-E99E97A59D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B4C010-2FA6-B2E4-3314-A2678022BB0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004AD7F8-35C5-1CBA-60F1-D6A6CF3E8517}"/>
              </a:ext>
            </a:extLst>
          </p:cNvPr>
          <p:cNvSpPr>
            <a:spLocks noGrp="1"/>
          </p:cNvSpPr>
          <p:nvPr>
            <p:ph type="body" idx="3"/>
          </p:nvPr>
        </p:nvSpPr>
        <p:spPr/>
        <p:txBody>
          <a:bodyPr/>
          <a:lstStyle/>
          <a:p>
            <a:pPr marL="342900" indent="-342900">
              <a:buFont typeface="Arial" panose="020B0604020202020204" pitchFamily="34" charset="0"/>
              <a:buChar char="•"/>
            </a:pPr>
            <a:r>
              <a:rPr kumimoji="1" lang="en" altLang="zh-CN" sz="1200" b="1"/>
              <a:t>cp file to $home</a:t>
            </a:r>
          </a:p>
          <a:p>
            <a:pPr marL="342900" indent="-342900">
              <a:buFont typeface="Arial" panose="020B0604020202020204" pitchFamily="34" charset="0"/>
              <a:buChar char="•"/>
            </a:pPr>
            <a:endParaRPr kumimoji="1" lang="en" altLang="zh-CN" sz="1200" b="1"/>
          </a:p>
          <a:p>
            <a:pPr marL="342900" indent="-342900">
              <a:buFont typeface="Arial" panose="020B0604020202020204" pitchFamily="34" charset="0"/>
              <a:buChar char="•"/>
            </a:pPr>
            <a:r>
              <a:rPr kumimoji="1" lang="en" altLang="zh-CN" sz="1200" b="1"/>
              <a:t>cd $home</a:t>
            </a:r>
          </a:p>
          <a:p>
            <a:pPr marL="342900" indent="-342900">
              <a:buFont typeface="Arial" panose="020B0604020202020204" pitchFamily="34" charset="0"/>
              <a:buChar char="•"/>
            </a:pPr>
            <a:r>
              <a:rPr kumimoji="1" lang="en" altLang="zh-CN" sz="1200" b="1"/>
              <a:t>List project </a:t>
            </a:r>
            <a:r>
              <a:rPr kumimoji="1" lang="en" altLang="zh-CN" sz="1200" b="1" err="1"/>
              <a:t>Structure:tree</a:t>
            </a:r>
            <a:r>
              <a:rPr kumimoji="1" lang="en" altLang="zh-CN" sz="1200" b="1"/>
              <a:t> –d –L 1</a:t>
            </a:r>
          </a:p>
          <a:p>
            <a:pPr marL="342900" indent="-342900">
              <a:buFont typeface="Arial" panose="020B0604020202020204" pitchFamily="34" charset="0"/>
              <a:buChar char="•"/>
            </a:pPr>
            <a:r>
              <a:rPr kumimoji="1" lang="en" altLang="zh-CN" sz="1200" b="1"/>
              <a:t>cd project</a:t>
            </a:r>
          </a:p>
          <a:p>
            <a:pPr marL="342900" indent="-342900">
              <a:buFont typeface="Arial" panose="020B0604020202020204" pitchFamily="34" charset="0"/>
              <a:buChar char="•"/>
            </a:pPr>
            <a:endParaRPr kumimoji="1" lang="en" altLang="zh-CN" sz="1200" b="1"/>
          </a:p>
          <a:p>
            <a:endParaRPr kumimoji="1" lang="zh-CN" altLang="en-US" sz="1200" b="1"/>
          </a:p>
          <a:p>
            <a:endParaRPr lang="zh-CN" altLang="en-US"/>
          </a:p>
        </p:txBody>
      </p:sp>
    </p:spTree>
    <p:extLst>
      <p:ext uri="{BB962C8B-B14F-4D97-AF65-F5344CB8AC3E}">
        <p14:creationId xmlns:p14="http://schemas.microsoft.com/office/powerpoint/2010/main" val="1890410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5143F-BEC4-A9AE-E095-A36DD7E757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A12C67-8578-8D62-8F26-5AD4A52B90D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6E2830E-5F6B-0717-21B6-6DB55C618DA5}"/>
              </a:ext>
            </a:extLst>
          </p:cNvPr>
          <p:cNvSpPr>
            <a:spLocks noGrp="1"/>
          </p:cNvSpPr>
          <p:nvPr>
            <p:ph type="body" idx="3"/>
          </p:nvPr>
        </p:nvSpPr>
        <p:spPr/>
        <p:txBody>
          <a:bodyPr/>
          <a:lstStyle/>
          <a:p>
            <a:pPr marL="342900" indent="-342900">
              <a:buFont typeface="Arial" panose="020B0604020202020204" pitchFamily="34" charset="0"/>
              <a:buChar char="•"/>
            </a:pPr>
            <a:r>
              <a:rPr kumimoji="1" lang="en" altLang="zh-CN" sz="1200" b="1"/>
              <a:t>cp file to $home</a:t>
            </a:r>
          </a:p>
          <a:p>
            <a:pPr marL="342900" indent="-342900">
              <a:buFont typeface="Arial" panose="020B0604020202020204" pitchFamily="34" charset="0"/>
              <a:buChar char="•"/>
            </a:pPr>
            <a:endParaRPr kumimoji="1" lang="en" altLang="zh-CN" sz="1200" b="1"/>
          </a:p>
          <a:p>
            <a:pPr marL="342900" indent="-342900">
              <a:buFont typeface="Arial" panose="020B0604020202020204" pitchFamily="34" charset="0"/>
              <a:buChar char="•"/>
            </a:pPr>
            <a:r>
              <a:rPr kumimoji="1" lang="en" altLang="zh-CN" sz="1200" b="1"/>
              <a:t>cd $home</a:t>
            </a:r>
          </a:p>
          <a:p>
            <a:pPr marL="342900" indent="-342900">
              <a:buFont typeface="Arial" panose="020B0604020202020204" pitchFamily="34" charset="0"/>
              <a:buChar char="•"/>
            </a:pPr>
            <a:r>
              <a:rPr kumimoji="1" lang="en" altLang="zh-CN" sz="1200" b="1"/>
              <a:t>List project </a:t>
            </a:r>
            <a:r>
              <a:rPr kumimoji="1" lang="en" altLang="zh-CN" sz="1200" b="1" err="1"/>
              <a:t>Structure:tree</a:t>
            </a:r>
            <a:r>
              <a:rPr kumimoji="1" lang="en" altLang="zh-CN" sz="1200" b="1"/>
              <a:t> –d –L 1</a:t>
            </a:r>
          </a:p>
          <a:p>
            <a:pPr marL="342900" indent="-342900">
              <a:buFont typeface="Arial" panose="020B0604020202020204" pitchFamily="34" charset="0"/>
              <a:buChar char="•"/>
            </a:pPr>
            <a:r>
              <a:rPr kumimoji="1" lang="en" altLang="zh-CN" sz="1200" b="1"/>
              <a:t>cd project</a:t>
            </a:r>
          </a:p>
          <a:p>
            <a:pPr marL="342900" indent="-342900">
              <a:buFont typeface="Arial" panose="020B0604020202020204" pitchFamily="34" charset="0"/>
              <a:buChar char="•"/>
            </a:pPr>
            <a:endParaRPr kumimoji="1" lang="en" altLang="zh-CN" sz="1200" b="1"/>
          </a:p>
          <a:p>
            <a:endParaRPr kumimoji="1" lang="zh-CN" altLang="en-US" sz="1200" b="1"/>
          </a:p>
          <a:p>
            <a:endParaRPr lang="zh-CN" altLang="en-US"/>
          </a:p>
        </p:txBody>
      </p:sp>
    </p:spTree>
    <p:extLst>
      <p:ext uri="{BB962C8B-B14F-4D97-AF65-F5344CB8AC3E}">
        <p14:creationId xmlns:p14="http://schemas.microsoft.com/office/powerpoint/2010/main" val="1963736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D7CB4-1E4D-FFB4-86A6-C84F637B8D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30B3880-0651-39C3-4A0D-7EF3827774E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FFAD757-653D-8664-42BF-9E6C678A0149}"/>
              </a:ext>
            </a:extLst>
          </p:cNvPr>
          <p:cNvSpPr>
            <a:spLocks noGrp="1"/>
          </p:cNvSpPr>
          <p:nvPr>
            <p:ph type="body" idx="3"/>
          </p:nvPr>
        </p:nvSpPr>
        <p:spPr/>
        <p:txBody>
          <a:bodyPr/>
          <a:lstStyle/>
          <a:p>
            <a:pPr marL="342900" indent="-342900">
              <a:buFont typeface="Arial" panose="020B0604020202020204" pitchFamily="34" charset="0"/>
              <a:buChar char="•"/>
            </a:pPr>
            <a:r>
              <a:rPr kumimoji="1" lang="en" altLang="zh-CN" sz="1200" b="1"/>
              <a:t>cp file to $home</a:t>
            </a:r>
          </a:p>
          <a:p>
            <a:pPr marL="342900" indent="-342900">
              <a:buFont typeface="Arial" panose="020B0604020202020204" pitchFamily="34" charset="0"/>
              <a:buChar char="•"/>
            </a:pPr>
            <a:endParaRPr kumimoji="1" lang="en" altLang="zh-CN" sz="1200" b="1"/>
          </a:p>
          <a:p>
            <a:pPr marL="342900" indent="-342900">
              <a:buFont typeface="Arial" panose="020B0604020202020204" pitchFamily="34" charset="0"/>
              <a:buChar char="•"/>
            </a:pPr>
            <a:r>
              <a:rPr kumimoji="1" lang="en" altLang="zh-CN" sz="1200" b="1"/>
              <a:t>cd $home</a:t>
            </a:r>
          </a:p>
          <a:p>
            <a:pPr marL="342900" indent="-342900">
              <a:buFont typeface="Arial" panose="020B0604020202020204" pitchFamily="34" charset="0"/>
              <a:buChar char="•"/>
            </a:pPr>
            <a:r>
              <a:rPr kumimoji="1" lang="en" altLang="zh-CN" sz="1200" b="1"/>
              <a:t>List project </a:t>
            </a:r>
            <a:r>
              <a:rPr kumimoji="1" lang="en" altLang="zh-CN" sz="1200" b="1" err="1"/>
              <a:t>Structure:tree</a:t>
            </a:r>
            <a:r>
              <a:rPr kumimoji="1" lang="en" altLang="zh-CN" sz="1200" b="1"/>
              <a:t> –d –L 1</a:t>
            </a:r>
          </a:p>
          <a:p>
            <a:pPr marL="342900" indent="-342900">
              <a:buFont typeface="Arial" panose="020B0604020202020204" pitchFamily="34" charset="0"/>
              <a:buChar char="•"/>
            </a:pPr>
            <a:r>
              <a:rPr kumimoji="1" lang="en" altLang="zh-CN" sz="1200" b="1"/>
              <a:t>cd project</a:t>
            </a:r>
          </a:p>
          <a:p>
            <a:pPr marL="342900" indent="-342900">
              <a:buFont typeface="Arial" panose="020B0604020202020204" pitchFamily="34" charset="0"/>
              <a:buChar char="•"/>
            </a:pPr>
            <a:endParaRPr kumimoji="1" lang="en" altLang="zh-CN" sz="1200" b="1"/>
          </a:p>
          <a:p>
            <a:endParaRPr kumimoji="1" lang="zh-CN" altLang="en-US" sz="1200" b="1"/>
          </a:p>
          <a:p>
            <a:endParaRPr lang="zh-CN" altLang="en-US"/>
          </a:p>
        </p:txBody>
      </p:sp>
    </p:spTree>
    <p:extLst>
      <p:ext uri="{BB962C8B-B14F-4D97-AF65-F5344CB8AC3E}">
        <p14:creationId xmlns:p14="http://schemas.microsoft.com/office/powerpoint/2010/main" val="1972616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025F2-297F-0BE0-960B-FDE100D925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4AAC81-4469-F780-DB8E-B9E2CC437DA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775492C-1D99-CEB2-65CF-B936C0D32FCF}"/>
              </a:ext>
            </a:extLst>
          </p:cNvPr>
          <p:cNvSpPr>
            <a:spLocks noGrp="1"/>
          </p:cNvSpPr>
          <p:nvPr>
            <p:ph type="body" idx="3"/>
          </p:nvPr>
        </p:nvSpPr>
        <p:spPr/>
        <p:txBody>
          <a:bodyPr/>
          <a:lstStyle/>
          <a:p>
            <a:r>
              <a:rPr lang="en" altLang="zh-CN" b="1" i="0">
                <a:effectLst/>
                <a:latin typeface="PingFang SC" panose="020B0400000000000000" pitchFamily="34" charset="-122"/>
                <a:ea typeface="PingFang SC" panose="020B0400000000000000" pitchFamily="34" charset="-122"/>
              </a:rPr>
              <a:t>assembly program​</a:t>
            </a:r>
            <a:endParaRPr lang="zh-CN" altLang="en-US"/>
          </a:p>
        </p:txBody>
      </p:sp>
    </p:spTree>
    <p:extLst>
      <p:ext uri="{BB962C8B-B14F-4D97-AF65-F5344CB8AC3E}">
        <p14:creationId xmlns:p14="http://schemas.microsoft.com/office/powerpoint/2010/main" val="2323705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5CF9D-D3BC-515D-D786-345AD9CCF6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9558A1-8AF8-30BA-3A19-C806FA6548A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2E920D2-F63A-201A-C7D4-DAB84B5F73FD}"/>
              </a:ext>
            </a:extLst>
          </p:cNvPr>
          <p:cNvSpPr>
            <a:spLocks noGrp="1"/>
          </p:cNvSpPr>
          <p:nvPr>
            <p:ph type="body" idx="3"/>
          </p:nvPr>
        </p:nvSpPr>
        <p:spPr/>
        <p:txBody>
          <a:bodyPr/>
          <a:lstStyle/>
          <a:p>
            <a:pPr marL="342900" indent="-342900">
              <a:buFont typeface="Arial" panose="020B0604020202020204" pitchFamily="34" charset="0"/>
              <a:buChar char="•"/>
            </a:pPr>
            <a:endParaRPr kumimoji="1" lang="en" altLang="zh-CN" sz="1200" b="1"/>
          </a:p>
          <a:p>
            <a:endParaRPr kumimoji="1" lang="zh-CN" altLang="en-US" sz="1200" b="1"/>
          </a:p>
          <a:p>
            <a:endParaRPr lang="zh-CN" altLang="en-US"/>
          </a:p>
        </p:txBody>
      </p:sp>
    </p:spTree>
    <p:extLst>
      <p:ext uri="{BB962C8B-B14F-4D97-AF65-F5344CB8AC3E}">
        <p14:creationId xmlns:p14="http://schemas.microsoft.com/office/powerpoint/2010/main" val="1680270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BF11E-AC67-D8A7-6827-9E68A9D3F9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661448-30CB-EABB-521E-5835640CBF6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C59BBD1-17B5-596A-C957-EC8B6C8C3F82}"/>
              </a:ext>
            </a:extLst>
          </p:cNvPr>
          <p:cNvSpPr>
            <a:spLocks noGrp="1"/>
          </p:cNvSpPr>
          <p:nvPr>
            <p:ph type="body" idx="3"/>
          </p:nvPr>
        </p:nvSpPr>
        <p:spPr/>
        <p:txBody>
          <a:bodyPr/>
          <a:lstStyle/>
          <a:p>
            <a:r>
              <a:rPr lang="en-US" altLang="zh-CN" dirty="0"/>
              <a:t>As a result, an agile methodology has grown up around the development of open-source hardware.</a:t>
            </a:r>
          </a:p>
          <a:p>
            <a:r>
              <a:rPr lang="en-US" altLang="zh-CN" dirty="0"/>
              <a:t>Great cycle</a:t>
            </a:r>
            <a:endParaRPr lang="zh-CN" altLang="en-US" dirty="0"/>
          </a:p>
        </p:txBody>
      </p:sp>
    </p:spTree>
    <p:extLst>
      <p:ext uri="{BB962C8B-B14F-4D97-AF65-F5344CB8AC3E}">
        <p14:creationId xmlns:p14="http://schemas.microsoft.com/office/powerpoint/2010/main" val="296678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16CAD-B492-FE8D-4C71-CFD8B2BFB9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940102-54AE-B614-575D-5FA386A9EA3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4F41C12-CDF9-7E63-814D-A36DA5D9D05E}"/>
              </a:ext>
            </a:extLst>
          </p:cNvPr>
          <p:cNvSpPr>
            <a:spLocks noGrp="1"/>
          </p:cNvSpPr>
          <p:nvPr>
            <p:ph type="body" idx="3"/>
          </p:nvPr>
        </p:nvSpPr>
        <p:spPr/>
        <p:txBody>
          <a:bodyPr/>
          <a:lstStyle/>
          <a:p>
            <a:r>
              <a:rPr lang="en-US" altLang="zh-CN" dirty="0"/>
              <a:t>Everything seems to be okay, but...</a:t>
            </a:r>
            <a:endParaRPr lang="zh-CN" altLang="en-US" dirty="0"/>
          </a:p>
        </p:txBody>
      </p:sp>
    </p:spTree>
    <p:extLst>
      <p:ext uri="{BB962C8B-B14F-4D97-AF65-F5344CB8AC3E}">
        <p14:creationId xmlns:p14="http://schemas.microsoft.com/office/powerpoint/2010/main" val="885291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FA07-B8AA-F7A4-A56D-EB4EFD65C0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56F9C4-89D8-4F2A-5767-3C12FFD9CEF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F098F2D-5E59-897F-9C73-2840AFA94EC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85198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43180-1ACD-FF7C-29FB-C9D45DDB71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176DF5-45F9-0B62-487F-3521A3EFF2D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AF1156F-99BF-8608-0FF7-EE833F1A27DC}"/>
              </a:ext>
            </a:extLst>
          </p:cNvPr>
          <p:cNvSpPr>
            <a:spLocks noGrp="1"/>
          </p:cNvSpPr>
          <p:nvPr>
            <p:ph type="body" idx="3"/>
          </p:nvPr>
        </p:nvSpPr>
        <p:spPr/>
        <p:txBody>
          <a:bodyPr/>
          <a:lstStyle/>
          <a:p>
            <a:pPr>
              <a:buNone/>
            </a:pPr>
            <a:r>
              <a:rPr lang="en-US" altLang="zh-CN" b="1" dirty="0"/>
              <a:t>Learn from the Linux Community:</a:t>
            </a:r>
            <a:endParaRPr lang="en-US" altLang="zh-CN" dirty="0"/>
          </a:p>
          <a:p>
            <a:pPr>
              <a:buFont typeface="Arial" panose="020B0604020202020204" pitchFamily="34" charset="0"/>
              <a:buChar char="•"/>
            </a:pPr>
            <a:r>
              <a:rPr lang="en-US" altLang="zh-CN" dirty="0"/>
              <a:t>Mature and extensive testing practices</a:t>
            </a:r>
          </a:p>
          <a:p>
            <a:pPr>
              <a:buFont typeface="Arial" panose="020B0604020202020204" pitchFamily="34" charset="0"/>
              <a:buChar char="•"/>
            </a:pPr>
            <a:r>
              <a:rPr lang="en-US" altLang="zh-CN" dirty="0"/>
              <a:t>High levels of community-driven quality assurance</a:t>
            </a:r>
          </a:p>
          <a:p>
            <a:endParaRPr lang="en-US" altLang="zh-CN" dirty="0"/>
          </a:p>
          <a:p>
            <a:pPr>
              <a:buNone/>
            </a:pPr>
            <a:r>
              <a:rPr lang="en-US" altLang="zh-CN" b="1" dirty="0"/>
              <a:t>Compare Open Source Ecosystems:</a:t>
            </a:r>
            <a:endParaRPr lang="en-US" altLang="zh-CN" dirty="0"/>
          </a:p>
          <a:p>
            <a:pPr>
              <a:buFont typeface="Arial" panose="020B0604020202020204" pitchFamily="34" charset="0"/>
              <a:buChar char="•"/>
            </a:pPr>
            <a:r>
              <a:rPr lang="en-US" altLang="zh-CN" dirty="0"/>
              <a:t>Abundant software open-source projects</a:t>
            </a:r>
          </a:p>
          <a:p>
            <a:pPr>
              <a:buFont typeface="Arial" panose="020B0604020202020204" pitchFamily="34" charset="0"/>
              <a:buChar char="•"/>
            </a:pPr>
            <a:r>
              <a:rPr lang="en-US" altLang="zh-CN" dirty="0"/>
              <a:t>Growing but fewer hardware open-source projects</a:t>
            </a:r>
          </a:p>
          <a:p>
            <a:endParaRPr lang="en-US" altLang="zh-CN" dirty="0"/>
          </a:p>
          <a:p>
            <a:endParaRPr lang="zh-CN" altLang="en-US" dirty="0"/>
          </a:p>
        </p:txBody>
      </p:sp>
    </p:spTree>
    <p:extLst>
      <p:ext uri="{BB962C8B-B14F-4D97-AF65-F5344CB8AC3E}">
        <p14:creationId xmlns:p14="http://schemas.microsoft.com/office/powerpoint/2010/main" val="2849135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2025/5/12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a:extLst>
              <a:ext uri="{FF2B5EF4-FFF2-40B4-BE49-F238E27FC236}">
                <a16:creationId xmlns:a16="http://schemas.microsoft.com/office/drawing/2014/main" id="{7AAA1EA1-CE44-4E48-EF49-1B36CCE95094}"/>
              </a:ext>
            </a:extLst>
          </p:cNvPr>
          <p:cNvSpPr>
            <a:spLocks noGrp="1"/>
          </p:cNvSpPr>
          <p:nvPr>
            <p:ph type="dt" sz="half" idx="10"/>
          </p:nvPr>
        </p:nvSpPr>
        <p:spPr/>
        <p:txBody>
          <a:bodyPr/>
          <a:lstStyle/>
          <a:p>
            <a:fld id="{760FBDFE-C587-4B4C-A407-44438C67B59E}" type="datetimeFigureOut">
              <a:rPr lang="zh-CN" altLang="en-US" smtClean="0"/>
              <a:t>2025/5/12</a:t>
            </a:fld>
            <a:endParaRPr lang="zh-CN" altLang="en-US"/>
          </a:p>
        </p:txBody>
      </p:sp>
      <p:sp>
        <p:nvSpPr>
          <p:cNvPr id="11" name="页脚占位符 10">
            <a:extLst>
              <a:ext uri="{FF2B5EF4-FFF2-40B4-BE49-F238E27FC236}">
                <a16:creationId xmlns:a16="http://schemas.microsoft.com/office/drawing/2014/main" id="{223A1AB3-27BE-EF0C-B299-ED0E97AD2B0C}"/>
              </a:ext>
            </a:extLst>
          </p:cNvPr>
          <p:cNvSpPr>
            <a:spLocks noGrp="1"/>
          </p:cNvSpPr>
          <p:nvPr>
            <p:ph type="ftr" sz="quarter" idx="11"/>
          </p:nvPr>
        </p:nvSpPr>
        <p:spPr/>
        <p:txBody>
          <a:bodyPr/>
          <a:lstStyle/>
          <a:p>
            <a:endParaRPr lang="zh-CN" altLang="en-US"/>
          </a:p>
        </p:txBody>
      </p:sp>
      <p:sp>
        <p:nvSpPr>
          <p:cNvPr id="12" name="灯片编号占位符 11">
            <a:extLst>
              <a:ext uri="{FF2B5EF4-FFF2-40B4-BE49-F238E27FC236}">
                <a16:creationId xmlns:a16="http://schemas.microsoft.com/office/drawing/2014/main" id="{D61210B1-D6D8-B9DB-EE26-AB8C30223336}"/>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3" name="标题 12">
            <a:extLst>
              <a:ext uri="{FF2B5EF4-FFF2-40B4-BE49-F238E27FC236}">
                <a16:creationId xmlns:a16="http://schemas.microsoft.com/office/drawing/2014/main" id="{D09C8137-54A0-7CDD-4787-71AD11336A03}"/>
              </a:ext>
            </a:extLst>
          </p:cNvPr>
          <p:cNvSpPr>
            <a:spLocks noGrp="1"/>
          </p:cNvSpPr>
          <p:nvPr>
            <p:ph type="title"/>
          </p:nvPr>
        </p:nvSpPr>
        <p:spPr/>
        <p:txBody>
          <a:bodyPr/>
          <a:lstStyle/>
          <a:p>
            <a:r>
              <a:rPr lang="zh-CN" altLang="en-US"/>
              <a:t>单击此处编辑母版标题样式</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2025/5/12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2025/5/12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2025/5/12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2025/5/12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2025/5/12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2025/5/12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192.168.0.1/envfull.tar.gz" TargetMode="External"/><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8.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31.xml"/></Relationships>
</file>

<file path=ppt/slides/_rels/slide11.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2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9.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7.xml"/><Relationship Id="rId7" Type="http://schemas.openxmlformats.org/officeDocument/2006/relationships/image" Target="../media/image2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notesSlide" Target="../notesSlides/notesSlide12.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27.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28.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30.sv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9.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61.xml"/><Relationship Id="rId7" Type="http://schemas.openxmlformats.org/officeDocument/2006/relationships/image" Target="../media/image3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31.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35.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4.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67.xml"/><Relationship Id="rId7" Type="http://schemas.openxmlformats.org/officeDocument/2006/relationships/notesSlide" Target="../notesSlides/notesSlide22.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2.xml"/><Relationship Id="rId5" Type="http://schemas.openxmlformats.org/officeDocument/2006/relationships/video" Target="../media/media1.mp4"/><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70.xml"/><Relationship Id="rId7" Type="http://schemas.openxmlformats.org/officeDocument/2006/relationships/notesSlide" Target="../notesSlides/notesSlide23.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s>
</file>

<file path=ppt/slides/_rels/slide2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hyperlink" Target="http://192.168.0.1/envfull.tar.gz" TargetMode="Externa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38.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9.xml"/><Relationship Id="rId7" Type="http://schemas.openxmlformats.org/officeDocument/2006/relationships/diagramData" Target="../diagrams/data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jpeg"/><Relationship Id="rId11" Type="http://schemas.microsoft.com/office/2007/relationships/diagramDrawing" Target="../diagrams/drawing1.xml"/><Relationship Id="rId5" Type="http://schemas.openxmlformats.org/officeDocument/2006/relationships/notesSlide" Target="../notesSlides/notesSlide3.xml"/><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91.xml"/><Relationship Id="rId7" Type="http://schemas.openxmlformats.org/officeDocument/2006/relationships/image" Target="../media/image40.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39.png"/><Relationship Id="rId5" Type="http://schemas.openxmlformats.org/officeDocument/2006/relationships/notesSlide" Target="../notesSlides/notesSlide30.xml"/><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42.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43.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44.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45.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46.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47.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44.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112.xml"/><Relationship Id="rId7" Type="http://schemas.openxmlformats.org/officeDocument/2006/relationships/image" Target="../media/image4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48.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image" Target="../media/image51.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44.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52.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53.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44.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54.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127.xml"/><Relationship Id="rId7" Type="http://schemas.openxmlformats.org/officeDocument/2006/relationships/image" Target="../media/image41.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42.pn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57.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56.pn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44.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58.pn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58.png"/><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image" Target="../media/image59.jpe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44.png"/><Relationship Id="rId5" Type="http://schemas.openxmlformats.org/officeDocument/2006/relationships/notesSlide" Target="../notesSlides/notesSlide4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48.xml"/><Relationship Id="rId7" Type="http://schemas.openxmlformats.org/officeDocument/2006/relationships/image" Target="../media/image60.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44.png"/><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151.xml"/><Relationship Id="rId7" Type="http://schemas.openxmlformats.org/officeDocument/2006/relationships/image" Target="../media/image62.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44.png"/><Relationship Id="rId5" Type="http://schemas.openxmlformats.org/officeDocument/2006/relationships/notesSlide" Target="../notesSlides/notesSlide50.xml"/><Relationship Id="rId4" Type="http://schemas.openxmlformats.org/officeDocument/2006/relationships/slideLayout" Target="../slideLayouts/slideLayout2.xml"/><Relationship Id="rId9" Type="http://schemas.openxmlformats.org/officeDocument/2006/relationships/image" Target="../media/image64.png"/></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154.xml"/><Relationship Id="rId7" Type="http://schemas.openxmlformats.org/officeDocument/2006/relationships/image" Target="../media/image65.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44.png"/><Relationship Id="rId5" Type="http://schemas.openxmlformats.org/officeDocument/2006/relationships/notesSlide" Target="../notesSlides/notesSlide51.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157.xml"/><Relationship Id="rId7" Type="http://schemas.openxmlformats.org/officeDocument/2006/relationships/image" Target="../media/image67.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44.png"/><Relationship Id="rId5" Type="http://schemas.openxmlformats.org/officeDocument/2006/relationships/notesSlide" Target="../notesSlides/notesSlide52.xml"/><Relationship Id="rId4" Type="http://schemas.openxmlformats.org/officeDocument/2006/relationships/slideLayout" Target="../slideLayouts/slideLayout2.xml"/><Relationship Id="rId9" Type="http://schemas.openxmlformats.org/officeDocument/2006/relationships/image" Target="../media/image68.png"/></Relationships>
</file>

<file path=ppt/slides/_rels/slide5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60.xml"/><Relationship Id="rId7" Type="http://schemas.openxmlformats.org/officeDocument/2006/relationships/image" Target="../media/image69.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44.png"/><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image" Target="../media/image72.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71.png"/><Relationship Id="rId5" Type="http://schemas.openxmlformats.org/officeDocument/2006/relationships/notesSlide" Target="../notesSlides/notesSlide54.xml"/><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166.xml"/><Relationship Id="rId7" Type="http://schemas.openxmlformats.org/officeDocument/2006/relationships/image" Target="../media/image73.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58.png"/><Relationship Id="rId5" Type="http://schemas.openxmlformats.org/officeDocument/2006/relationships/notesSlide" Target="../notesSlides/notesSlide55.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8.xml"/><Relationship Id="rId7" Type="http://schemas.openxmlformats.org/officeDocument/2006/relationships/image" Target="../media/image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3.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4.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7.xml"/><Relationship Id="rId7" Type="http://schemas.openxmlformats.org/officeDocument/2006/relationships/image" Target="../media/image16.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B079D395-1AE3-9860-5AC2-73AF984ABB0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99F76FE-4381-C628-2E1A-7629A2E46EC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en-US" altLang="zh-CN" sz="4000">
                <a:solidFill>
                  <a:schemeClr val="tx1"/>
                </a:solidFill>
                <a:latin typeface="+mj-lt"/>
              </a:rPr>
              <a:t>Before start, let's download the necessary packages</a:t>
            </a:r>
            <a:endParaRPr lang="zh-CN" altLang="en-US" sz="4000">
              <a:solidFill>
                <a:schemeClr val="tx1"/>
              </a:solidFill>
              <a:latin typeface="+mj-lt"/>
            </a:endParaRPr>
          </a:p>
        </p:txBody>
      </p:sp>
      <p:cxnSp>
        <p:nvCxnSpPr>
          <p:cNvPr id="3" name="直接连接符 2">
            <a:extLst>
              <a:ext uri="{FF2B5EF4-FFF2-40B4-BE49-F238E27FC236}">
                <a16:creationId xmlns:a16="http://schemas.microsoft.com/office/drawing/2014/main" id="{F4B5757E-05B1-1293-F734-68AA444C25C7}"/>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2F464B0C-2CB4-5495-4D72-8AE485D3BE8A}"/>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
        <p:nvSpPr>
          <p:cNvPr id="4" name="内容占位符 3">
            <a:extLst>
              <a:ext uri="{FF2B5EF4-FFF2-40B4-BE49-F238E27FC236}">
                <a16:creationId xmlns:a16="http://schemas.microsoft.com/office/drawing/2014/main" id="{0589725E-6240-4E19-95FF-1314E0C01D20}"/>
              </a:ext>
            </a:extLst>
          </p:cNvPr>
          <p:cNvSpPr>
            <a:spLocks noGrp="1"/>
          </p:cNvSpPr>
          <p:nvPr>
            <p:ph idx="1"/>
          </p:nvPr>
        </p:nvSpPr>
        <p:spPr>
          <a:xfrm>
            <a:off x="476252" y="2973386"/>
            <a:ext cx="5397498" cy="1539875"/>
          </a:xfrm>
          <a:ln w="28575">
            <a:solidFill>
              <a:schemeClr val="accent2"/>
            </a:solidFill>
          </a:ln>
        </p:spPr>
        <p:txBody>
          <a:bodyPr>
            <a:normAutofit/>
          </a:bodyPr>
          <a:lstStyle/>
          <a:p>
            <a:pPr marL="0" indent="0" algn="ctr">
              <a:buNone/>
            </a:pPr>
            <a:r>
              <a:rPr lang="en-US" altLang="zh-CN" b="1" i="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IF</a:t>
            </a:r>
            <a:r>
              <a:rPr lang="en-US" altLang="zh-CN" i="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 R</a:t>
            </a:r>
            <a:r>
              <a:rPr lang="en-US" altLang="zh-CN" b="0" i="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emote server</a:t>
            </a:r>
            <a:endParaRPr lang="en-US" altLang="zh-CN" sz="2000"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en-US" altLang="zh-CN"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Pull Images from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endParaRPr kumimoji="0" lang="en-US" altLang="zh-CN"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marL="0" indent="0">
              <a:buNone/>
            </a:pPr>
            <a:r>
              <a:rPr lang="en-US" altLang="zh-CN" sz="2400" i="1" dirty="0">
                <a:latin typeface="+mj-lt"/>
                <a:cs typeface="Cascadia Code" panose="020B0609020000020004" pitchFamily="49" charset="0"/>
              </a:rPr>
              <a:t>Waiting for actions, just a moment.</a:t>
            </a:r>
            <a:endParaRPr lang="zh-CN" altLang="en-US" sz="2400" i="1" dirty="0">
              <a:latin typeface="+mj-lt"/>
              <a:cs typeface="Cascadia Code" panose="020B0609020000020004" pitchFamily="49" charset="0"/>
            </a:endParaRPr>
          </a:p>
        </p:txBody>
      </p:sp>
      <p:sp>
        <p:nvSpPr>
          <p:cNvPr id="6" name="内容占位符 3">
            <a:extLst>
              <a:ext uri="{FF2B5EF4-FFF2-40B4-BE49-F238E27FC236}">
                <a16:creationId xmlns:a16="http://schemas.microsoft.com/office/drawing/2014/main" id="{A1FFC2F7-7F33-4333-68C0-8F16E83FDF35}"/>
              </a:ext>
            </a:extLst>
          </p:cNvPr>
          <p:cNvSpPr txBox="1">
            <a:spLocks/>
          </p:cNvSpPr>
          <p:nvPr/>
        </p:nvSpPr>
        <p:spPr>
          <a:xfrm>
            <a:off x="6096000" y="1270004"/>
            <a:ext cx="5911850" cy="3243257"/>
          </a:xfrm>
          <a:prstGeom prst="rect">
            <a:avLst/>
          </a:prstGeom>
          <a:ln w="28575">
            <a:solidFill>
              <a:schemeClr val="accent2"/>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en-US" altLang="zh-CN" b="1" i="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IF</a:t>
            </a:r>
            <a:r>
              <a:rPr lang="en-US" altLang="zh-CN" i="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 Local Laptop</a:t>
            </a: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Connect Our </a:t>
            </a:r>
            <a:r>
              <a:rPr kumimoji="0" lang="en-US" altLang="zh-CN" sz="2400"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Password: UnityChip2025</a:t>
            </a:r>
          </a:p>
          <a:p>
            <a:pPr marL="514350" indent="-514350">
              <a:buFont typeface="+mj-lt"/>
              <a:buAutoNum type="arabicPeriod"/>
              <a:defRPr/>
            </a:pPr>
            <a:r>
              <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Download Image Tar and Load</a:t>
            </a: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http://192.168.219.118:9527/</a:t>
            </a:r>
            <a:b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b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download/envfull.tar.gz</a:t>
            </a: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3DA4B64A-E93D-B68E-39F4-EC17BF5DA75B}"/>
              </a:ext>
            </a:extLst>
          </p:cNvPr>
          <p:cNvSpPr txBox="1">
            <a:spLocks/>
          </p:cNvSpPr>
          <p:nvPr/>
        </p:nvSpPr>
        <p:spPr>
          <a:xfrm>
            <a:off x="476252" y="4676770"/>
            <a:ext cx="11588752" cy="1901827"/>
          </a:xfrm>
          <a:prstGeom prst="rect">
            <a:avLst/>
          </a:prstGeom>
          <a:ln w="28575">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i="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How to run the container</a:t>
            </a: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73687C8D-2B40-04AD-9083-8F863E99EBE5}"/>
              </a:ext>
            </a:extLst>
          </p:cNvPr>
          <p:cNvSpPr txBox="1">
            <a:spLocks/>
          </p:cNvSpPr>
          <p:nvPr/>
        </p:nvSpPr>
        <p:spPr>
          <a:xfrm>
            <a:off x="476251" y="1270003"/>
            <a:ext cx="5397498" cy="1539875"/>
          </a:xfrm>
          <a:prstGeom prst="rect">
            <a:avLst/>
          </a:prstGeom>
          <a:ln w="28575">
            <a:solidFill>
              <a:schemeClr val="accent2"/>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endParaRPr lang="zh-CN" altLang="en-US" sz="2400" b="1" dirty="0">
              <a:solidFill>
                <a:schemeClr val="tx1"/>
              </a:solidFill>
              <a:latin typeface="Cascadia Code NF" panose="020B0609020000020004" pitchFamily="49" charset="0"/>
              <a:cs typeface="Cascadia Code NF" panose="020B0609020000020004" pitchFamily="49" charset="0"/>
            </a:endParaRPr>
          </a:p>
        </p:txBody>
      </p:sp>
    </p:spTree>
    <p:custDataLst>
      <p:tags r:id="rId1"/>
    </p:custDataLst>
    <p:extLst>
      <p:ext uri="{BB962C8B-B14F-4D97-AF65-F5344CB8AC3E}">
        <p14:creationId xmlns:p14="http://schemas.microsoft.com/office/powerpoint/2010/main" val="1090542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33D51-C589-E94F-739E-EEE4A6DF6CB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4769220C-4756-8378-6C61-D13673990D97}"/>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en-US" altLang="zh-CN" sz="3600">
                <a:solidFill>
                  <a:schemeClr val="tx1"/>
                </a:solidFill>
                <a:latin typeface="+mj-lt"/>
              </a:rPr>
              <a:t>Verification Together</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A2F532B0-D1DA-E86C-FD77-E3D207212F79}"/>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40E20636-4E2B-2D8B-728E-41A005B2046D}"/>
              </a:ext>
            </a:extLst>
          </p:cNvPr>
          <p:cNvSpPr>
            <a:spLocks noGrp="1"/>
          </p:cNvSpPr>
          <p:nvPr>
            <p:ph type="sldNum" sz="quarter" idx="12"/>
          </p:nvPr>
        </p:nvSpPr>
        <p:spPr/>
        <p:txBody>
          <a:bodyPr/>
          <a:lstStyle/>
          <a:p>
            <a:fld id="{49AE70B2-8BF9-45C0-BB95-33D1B9D3A854}" type="slidenum">
              <a:rPr lang="zh-CN" altLang="en-US" smtClean="0"/>
              <a:t>10</a:t>
            </a:fld>
            <a:endParaRPr lang="zh-CN" altLang="en-US"/>
          </a:p>
        </p:txBody>
      </p:sp>
      <p:pic>
        <p:nvPicPr>
          <p:cNvPr id="5" name="内容占位符 4">
            <a:extLst>
              <a:ext uri="{FF2B5EF4-FFF2-40B4-BE49-F238E27FC236}">
                <a16:creationId xmlns:a16="http://schemas.microsoft.com/office/drawing/2014/main" id="{BF425F08-E601-45C0-D4A1-FDAF28500DA5}"/>
              </a:ext>
            </a:extLst>
          </p:cNvPr>
          <p:cNvPicPr>
            <a:picLocks noGrp="1" noChangeAspect="1"/>
          </p:cNvPicPr>
          <p:nvPr>
            <p:ph idx="1"/>
            <p:custDataLst>
              <p:tags r:id="rId4"/>
            </p:custDataLst>
          </p:nvPr>
        </p:nvPicPr>
        <p:blipFill>
          <a:blip r:embed="rId7"/>
          <a:stretch>
            <a:fillRect/>
          </a:stretch>
        </p:blipFill>
        <p:spPr>
          <a:xfrm>
            <a:off x="2051165" y="1480185"/>
            <a:ext cx="8089670" cy="4666486"/>
          </a:xfrm>
          <a:prstGeom prst="rect">
            <a:avLst/>
          </a:prstGeom>
        </p:spPr>
      </p:pic>
    </p:spTree>
    <p:custDataLst>
      <p:tags r:id="rId1"/>
    </p:custDataLst>
    <p:extLst>
      <p:ext uri="{BB962C8B-B14F-4D97-AF65-F5344CB8AC3E}">
        <p14:creationId xmlns:p14="http://schemas.microsoft.com/office/powerpoint/2010/main" val="2807205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0B58A-B39F-DC54-0B92-5B9EC481F402}"/>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45B5DC2-C941-C788-0849-9464C7DA054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a:solidFill>
                  <a:schemeClr val="tx1"/>
                </a:solidFill>
                <a:latin typeface="+mj-lt"/>
              </a:rPr>
              <a:t>Why Simulation Leads in this Way</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9EC84A16-C0A0-08CA-6C3B-CEEA8C4DB72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877C23AF-B84B-DC0E-02DD-C7AC1FC6099A}"/>
              </a:ext>
            </a:extLst>
          </p:cNvPr>
          <p:cNvSpPr>
            <a:spLocks noGrp="1"/>
          </p:cNvSpPr>
          <p:nvPr>
            <p:ph type="sldNum" sz="quarter" idx="12"/>
          </p:nvPr>
        </p:nvSpPr>
        <p:spPr/>
        <p:txBody>
          <a:bodyPr/>
          <a:lstStyle/>
          <a:p>
            <a:fld id="{49AE70B2-8BF9-45C0-BB95-33D1B9D3A854}" type="slidenum">
              <a:rPr lang="zh-CN" altLang="en-US" smtClean="0"/>
              <a:t>11</a:t>
            </a:fld>
            <a:endParaRPr lang="zh-CN" altLang="en-US"/>
          </a:p>
        </p:txBody>
      </p:sp>
      <p:pic>
        <p:nvPicPr>
          <p:cNvPr id="25" name="Picture 2" descr="形式验证（Formal Verification）会越来越有用-CSDN博客">
            <a:extLst>
              <a:ext uri="{FF2B5EF4-FFF2-40B4-BE49-F238E27FC236}">
                <a16:creationId xmlns:a16="http://schemas.microsoft.com/office/drawing/2014/main" id="{571481DF-25E4-0601-E52E-C3A8B814A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922" y="1538400"/>
            <a:ext cx="9205758" cy="4157832"/>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E9C061D7-3374-C832-ADB8-4E20F7498802}"/>
              </a:ext>
            </a:extLst>
          </p:cNvPr>
          <p:cNvPicPr>
            <a:picLocks noChangeAspect="1"/>
          </p:cNvPicPr>
          <p:nvPr/>
        </p:nvPicPr>
        <p:blipFill>
          <a:blip r:embed="rId7">
            <a:duotone>
              <a:prstClr val="black"/>
              <a:srgbClr val="ED7D31">
                <a:tint val="45000"/>
                <a:satMod val="400000"/>
              </a:srgbClr>
            </a:duotone>
          </a:blip>
          <a:stretch>
            <a:fillRect/>
          </a:stretch>
        </p:blipFill>
        <p:spPr>
          <a:xfrm>
            <a:off x="4690278" y="3769604"/>
            <a:ext cx="3796783" cy="1784488"/>
          </a:xfrm>
          <a:prstGeom prst="rect">
            <a:avLst/>
          </a:prstGeom>
        </p:spPr>
      </p:pic>
    </p:spTree>
    <p:custDataLst>
      <p:tags r:id="rId1"/>
    </p:custDataLst>
    <p:extLst>
      <p:ext uri="{BB962C8B-B14F-4D97-AF65-F5344CB8AC3E}">
        <p14:creationId xmlns:p14="http://schemas.microsoft.com/office/powerpoint/2010/main" val="3145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3C873-C91E-B1A2-286F-99EA8A6E6F8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A81ECD98-C865-9652-7A78-D3525AE8BC26}"/>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a:solidFill>
                  <a:schemeClr val="tx1"/>
                </a:solidFill>
                <a:latin typeface="+mj-lt"/>
              </a:rPr>
              <a:t>Bridging the Gap: Enabling Software-Driven Verification </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EB78F131-E0C5-3725-7B50-DF5E9637DF87}"/>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904326FE-95BB-1F23-509E-9F79B3EA26F3}"/>
              </a:ext>
            </a:extLst>
          </p:cNvPr>
          <p:cNvSpPr>
            <a:spLocks noGrp="1"/>
          </p:cNvSpPr>
          <p:nvPr>
            <p:ph type="sldNum" sz="quarter" idx="12"/>
          </p:nvPr>
        </p:nvSpPr>
        <p:spPr/>
        <p:txBody>
          <a:bodyPr/>
          <a:lstStyle/>
          <a:p>
            <a:fld id="{49AE70B2-8BF9-45C0-BB95-33D1B9D3A854}" type="slidenum">
              <a:rPr lang="zh-CN" altLang="en-US" smtClean="0"/>
              <a:t>12</a:t>
            </a:fld>
            <a:endParaRPr lang="zh-CN" altLang="en-US"/>
          </a:p>
        </p:txBody>
      </p:sp>
      <p:pic>
        <p:nvPicPr>
          <p:cNvPr id="2" name="Picture 6" descr="ESA - Hardware Description Languages and Abstraction Levels">
            <a:extLst>
              <a:ext uri="{FF2B5EF4-FFF2-40B4-BE49-F238E27FC236}">
                <a16:creationId xmlns:a16="http://schemas.microsoft.com/office/drawing/2014/main" id="{12149E8E-DC5A-1F2B-74F0-3AE6DEB7FA10}"/>
              </a:ext>
            </a:extLst>
          </p:cNvPr>
          <p:cNvPicPr>
            <a:picLocks noGrp="1" noChangeAspect="1" noChangeArrowheads="1"/>
          </p:cNvPicPr>
          <p:nvPr>
            <p:ph idx="1"/>
          </p:nvPr>
        </p:nvPicPr>
        <p:blipFill>
          <a:blip r:embed="rId6" cstate="print">
            <a:extLst>
              <a:ext uri="{28A0092B-C50C-407E-A947-70E740481C1C}">
                <a14:useLocalDpi xmlns:a14="http://schemas.microsoft.com/office/drawing/2010/main" val="0"/>
              </a:ext>
            </a:extLst>
          </a:blip>
          <a:srcRect/>
          <a:stretch>
            <a:fillRect/>
          </a:stretch>
        </p:blipFill>
        <p:spPr bwMode="auto">
          <a:xfrm>
            <a:off x="949123" y="1370105"/>
            <a:ext cx="2962206" cy="216919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D62EFD6-4E64-5713-4176-06623FB2F56E}"/>
              </a:ext>
            </a:extLst>
          </p:cNvPr>
          <p:cNvPicPr>
            <a:picLocks noChangeAspect="1"/>
          </p:cNvPicPr>
          <p:nvPr/>
        </p:nvPicPr>
        <p:blipFill>
          <a:blip r:embed="rId7"/>
          <a:stretch>
            <a:fillRect/>
          </a:stretch>
        </p:blipFill>
        <p:spPr>
          <a:xfrm>
            <a:off x="957406" y="4208101"/>
            <a:ext cx="2945641" cy="1946805"/>
          </a:xfrm>
          <a:prstGeom prst="rect">
            <a:avLst/>
          </a:prstGeom>
        </p:spPr>
      </p:pic>
      <p:sp>
        <p:nvSpPr>
          <p:cNvPr id="5" name="箭头: 右 4">
            <a:extLst>
              <a:ext uri="{FF2B5EF4-FFF2-40B4-BE49-F238E27FC236}">
                <a16:creationId xmlns:a16="http://schemas.microsoft.com/office/drawing/2014/main" id="{D93FC2F4-4595-BEFB-C408-F647DEC4E9B9}"/>
              </a:ext>
            </a:extLst>
          </p:cNvPr>
          <p:cNvSpPr/>
          <p:nvPr/>
        </p:nvSpPr>
        <p:spPr>
          <a:xfrm>
            <a:off x="4508942" y="3539304"/>
            <a:ext cx="1594678" cy="789887"/>
          </a:xfrm>
          <a:prstGeom prst="rightArrow">
            <a:avLst>
              <a:gd name="adj1" fmla="val 55592"/>
              <a:gd name="adj2" fmla="val 74607"/>
            </a:avLst>
          </a:prstGeom>
          <a:solidFill>
            <a:srgbClr val="2877BA"/>
          </a:solidFill>
          <a:ln>
            <a:solidFill>
              <a:srgbClr val="2877BA"/>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r"/>
            <a:r>
              <a:rPr lang="en-US" altLang="zh-CN" sz="1600"/>
              <a:t>SW Languages</a:t>
            </a:r>
            <a:endParaRPr lang="zh-CN" altLang="en-US" sz="1600"/>
          </a:p>
        </p:txBody>
      </p:sp>
      <p:pic>
        <p:nvPicPr>
          <p:cNvPr id="6" name="Picture 8" descr="Cocotb logo · Issue #1126 · cocotb/cocotb · GitHub">
            <a:extLst>
              <a:ext uri="{FF2B5EF4-FFF2-40B4-BE49-F238E27FC236}">
                <a16:creationId xmlns:a16="http://schemas.microsoft.com/office/drawing/2014/main" id="{CFBC31FE-EF4F-9651-2A65-D079E826DC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140" y="2155878"/>
            <a:ext cx="2839693" cy="6224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GitHub - pymtl/pymtl3: Pymtl 3 (Mamba), an open-source Python-based  hardware generation, simulation, and verification framework">
            <a:extLst>
              <a:ext uri="{FF2B5EF4-FFF2-40B4-BE49-F238E27FC236}">
                <a16:creationId xmlns:a16="http://schemas.microsoft.com/office/drawing/2014/main" id="{9F106E3C-F02B-EFC0-6A35-B135BF61B2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6281" y="3160561"/>
            <a:ext cx="2358197" cy="1179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itHub - ucb-bar/chiseltest: The batteries-included testing and formal  verification library for Chisel-based RTL designs.">
            <a:extLst>
              <a:ext uri="{FF2B5EF4-FFF2-40B4-BE49-F238E27FC236}">
                <a16:creationId xmlns:a16="http://schemas.microsoft.com/office/drawing/2014/main" id="{28C320C4-D02D-1AAF-F58C-AAE97150E6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0082" y="3056327"/>
            <a:ext cx="2565814" cy="12829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GitHub - leonardt/fault: A Python package for testing hardware (part of the  magma ecosystem)">
            <a:extLst>
              <a:ext uri="{FF2B5EF4-FFF2-40B4-BE49-F238E27FC236}">
                <a16:creationId xmlns:a16="http://schemas.microsoft.com/office/drawing/2014/main" id="{998154C1-9F21-0572-B42B-FF092959D2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5755" y="4390882"/>
            <a:ext cx="2509078" cy="125453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E3D5A99-CACD-B1B5-C115-4D619D17F8CC}"/>
              </a:ext>
            </a:extLst>
          </p:cNvPr>
          <p:cNvSpPr txBox="1"/>
          <p:nvPr/>
        </p:nvSpPr>
        <p:spPr>
          <a:xfrm>
            <a:off x="1071293" y="3642870"/>
            <a:ext cx="3014988" cy="461665"/>
          </a:xfrm>
          <a:prstGeom prst="rect">
            <a:avLst/>
          </a:prstGeom>
          <a:noFill/>
        </p:spPr>
        <p:txBody>
          <a:bodyPr wrap="square" rtlCol="0">
            <a:spAutoFit/>
          </a:bodyPr>
          <a:lstStyle/>
          <a:p>
            <a:r>
              <a:rPr lang="en-US" altLang="zh-CN" sz="2400">
                <a:latin typeface="+mj-lt"/>
                <a:ea typeface="+mj-ea"/>
              </a:rPr>
              <a:t>Different Languages</a:t>
            </a:r>
            <a:endParaRPr lang="zh-CN" altLang="en-US" sz="2400">
              <a:latin typeface="+mj-lt"/>
              <a:ea typeface="+mj-ea"/>
            </a:endParaRPr>
          </a:p>
        </p:txBody>
      </p:sp>
    </p:spTree>
    <p:custDataLst>
      <p:tags r:id="rId1"/>
    </p:custDataLst>
    <p:extLst>
      <p:ext uri="{BB962C8B-B14F-4D97-AF65-F5344CB8AC3E}">
        <p14:creationId xmlns:p14="http://schemas.microsoft.com/office/powerpoint/2010/main" val="102285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FEC64-8818-8006-A465-720AC1513A6B}"/>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3FF6CC2-D6B5-178D-BBD8-F7BF415A85F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a:solidFill>
                  <a:schemeClr val="tx1"/>
                </a:solidFill>
                <a:latin typeface="+mj-lt"/>
              </a:rPr>
              <a:t>Three Approaches to Verification</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0B99C3F5-DD33-EFBC-2816-2AB1B6572520}"/>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E62224E-8E9D-8F2D-9718-AADB48A8EE55}"/>
              </a:ext>
            </a:extLst>
          </p:cNvPr>
          <p:cNvSpPr>
            <a:spLocks noGrp="1"/>
          </p:cNvSpPr>
          <p:nvPr>
            <p:ph type="sldNum" sz="quarter" idx="12"/>
          </p:nvPr>
        </p:nvSpPr>
        <p:spPr/>
        <p:txBody>
          <a:bodyPr/>
          <a:lstStyle/>
          <a:p>
            <a:fld id="{49AE70B2-8BF9-45C0-BB95-33D1B9D3A854}" type="slidenum">
              <a:rPr lang="zh-CN" altLang="en-US" smtClean="0"/>
              <a:t>13</a:t>
            </a:fld>
            <a:endParaRPr lang="zh-CN" altLang="en-US"/>
          </a:p>
        </p:txBody>
      </p:sp>
      <p:sp>
        <p:nvSpPr>
          <p:cNvPr id="11" name="内容占位符 10">
            <a:extLst>
              <a:ext uri="{FF2B5EF4-FFF2-40B4-BE49-F238E27FC236}">
                <a16:creationId xmlns:a16="http://schemas.microsoft.com/office/drawing/2014/main" id="{A558C60E-91A3-5C83-4242-38C7AE4F8A96}"/>
              </a:ext>
            </a:extLst>
          </p:cNvPr>
          <p:cNvSpPr>
            <a:spLocks noGrp="1"/>
          </p:cNvSpPr>
          <p:nvPr>
            <p:ph idx="1"/>
          </p:nvPr>
        </p:nvSpPr>
        <p:spPr>
          <a:xfrm>
            <a:off x="657860" y="1365730"/>
            <a:ext cx="10515600" cy="5070630"/>
          </a:xfrm>
        </p:spPr>
        <p:txBody>
          <a:bodyPr/>
          <a:lstStyle/>
          <a:p>
            <a:r>
              <a:rPr lang="en-US" altLang="zh-CN" dirty="0">
                <a:solidFill>
                  <a:srgbClr val="008598"/>
                </a:solidFill>
              </a:rPr>
              <a:t>Software-</a:t>
            </a:r>
            <a:r>
              <a:rPr lang="en-US" altLang="zh-CN" b="1" i="1" dirty="0">
                <a:solidFill>
                  <a:srgbClr val="008598"/>
                </a:solidFill>
              </a:rPr>
              <a:t>Generated</a:t>
            </a:r>
            <a:r>
              <a:rPr lang="en-US" altLang="zh-CN" b="1" i="1" dirty="0"/>
              <a:t> </a:t>
            </a:r>
            <a:r>
              <a:rPr lang="en-US" altLang="zh-CN" dirty="0"/>
              <a:t>Hardware Code</a:t>
            </a:r>
            <a:r>
              <a:rPr lang="zh-CN" altLang="en-US" dirty="0"/>
              <a:t> </a:t>
            </a:r>
            <a:r>
              <a:rPr lang="en-US" altLang="zh-CN" i="1" dirty="0"/>
              <a:t>(e.g. Fault)</a:t>
            </a:r>
          </a:p>
          <a:p>
            <a:pPr marL="457200" lvl="1" indent="0">
              <a:buNone/>
            </a:pPr>
            <a:r>
              <a:rPr lang="en-US" altLang="zh-CN" dirty="0"/>
              <a:t>✦ Hardware Compatibility</a:t>
            </a:r>
            <a:r>
              <a:rPr lang="en-US" altLang="zh-CN" b="1" dirty="0"/>
              <a:t>:</a:t>
            </a:r>
            <a:r>
              <a:rPr lang="en-US" altLang="zh-CN" dirty="0"/>
              <a:t> ★★★★★ </a:t>
            </a:r>
            <a:r>
              <a:rPr lang="en-US" altLang="zh-CN" sz="2000" i="1" dirty="0"/>
              <a:t>(As good as traditional HVL)</a:t>
            </a:r>
          </a:p>
          <a:p>
            <a:pPr marL="457200" lvl="1" indent="0">
              <a:buNone/>
            </a:pPr>
            <a:r>
              <a:rPr lang="en-US" altLang="zh-CN" dirty="0"/>
              <a:t>✦ Software Flexibility</a:t>
            </a:r>
            <a:r>
              <a:rPr lang="en-US" altLang="zh-CN" b="1" dirty="0"/>
              <a:t>:</a:t>
            </a:r>
            <a:r>
              <a:rPr lang="en-US" altLang="zh-CN" dirty="0"/>
              <a:t> ★☆☆☆☆ </a:t>
            </a:r>
            <a:r>
              <a:rPr lang="en-US" altLang="zh-CN" sz="2000" i="1" dirty="0"/>
              <a:t>(Extremely limited third-party libraries)</a:t>
            </a:r>
          </a:p>
          <a:p>
            <a:pPr lvl="1"/>
            <a:endParaRPr lang="en-US" altLang="zh-CN" dirty="0"/>
          </a:p>
          <a:p>
            <a:r>
              <a:rPr lang="en-US" altLang="zh-CN" dirty="0">
                <a:solidFill>
                  <a:srgbClr val="008598"/>
                </a:solidFill>
              </a:rPr>
              <a:t>Software as a </a:t>
            </a:r>
            <a:r>
              <a:rPr lang="en-US" altLang="zh-CN" b="1" i="1" dirty="0">
                <a:solidFill>
                  <a:srgbClr val="008598"/>
                </a:solidFill>
              </a:rPr>
              <a:t>Callback</a:t>
            </a:r>
            <a:r>
              <a:rPr lang="en-US" altLang="zh-CN" dirty="0"/>
              <a:t> Library for Hardware (e.g. Cocotb)</a:t>
            </a:r>
          </a:p>
          <a:p>
            <a:pPr marL="457200" lvl="1" indent="0">
              <a:buNone/>
            </a:pPr>
            <a:r>
              <a:rPr lang="en-US" altLang="zh-CN" dirty="0"/>
              <a:t>✦ Hardware Compatibility</a:t>
            </a:r>
            <a:r>
              <a:rPr lang="en-US" altLang="zh-CN" b="1" dirty="0"/>
              <a:t>:</a:t>
            </a:r>
            <a:r>
              <a:rPr lang="en-US" altLang="zh-CN" dirty="0"/>
              <a:t> ★★★★☆ </a:t>
            </a:r>
            <a:r>
              <a:rPr lang="en-US" altLang="zh-CN" sz="2000" i="1" dirty="0"/>
              <a:t>(Only require VPI)</a:t>
            </a:r>
          </a:p>
          <a:p>
            <a:pPr marL="457200" lvl="1" indent="0">
              <a:buNone/>
            </a:pPr>
            <a:r>
              <a:rPr lang="en-US" altLang="zh-CN" dirty="0"/>
              <a:t>✦ Software Flexibility</a:t>
            </a:r>
            <a:r>
              <a:rPr lang="en-US" altLang="zh-CN" b="1" dirty="0"/>
              <a:t>:</a:t>
            </a:r>
            <a:r>
              <a:rPr lang="en-US" altLang="zh-CN" dirty="0"/>
              <a:t> ★★★☆☆ </a:t>
            </a:r>
            <a:r>
              <a:rPr lang="en-US" altLang="zh-CN" sz="2000" i="1" dirty="0"/>
              <a:t>(Conflict with asynchronous libraries)</a:t>
            </a:r>
          </a:p>
          <a:p>
            <a:pPr marL="457200" lvl="1" indent="0">
              <a:buNone/>
            </a:pPr>
            <a:endParaRPr lang="en-US" altLang="zh-CN" dirty="0"/>
          </a:p>
          <a:p>
            <a:r>
              <a:rPr lang="en-US" altLang="zh-CN" dirty="0">
                <a:solidFill>
                  <a:srgbClr val="008598"/>
                </a:solidFill>
              </a:rPr>
              <a:t>Software-</a:t>
            </a:r>
            <a:r>
              <a:rPr lang="en-US" altLang="zh-CN" b="1" i="1" dirty="0">
                <a:solidFill>
                  <a:srgbClr val="008598"/>
                </a:solidFill>
              </a:rPr>
              <a:t>Driven</a:t>
            </a:r>
            <a:r>
              <a:rPr lang="en-US" altLang="zh-CN" dirty="0"/>
              <a:t> Hardware Control (e.g. </a:t>
            </a:r>
            <a:r>
              <a:rPr lang="en-US" altLang="zh-CN" dirty="0" err="1"/>
              <a:t>PyMTL</a:t>
            </a:r>
            <a:r>
              <a:rPr lang="en-US" altLang="zh-CN" dirty="0"/>
              <a:t>)</a:t>
            </a:r>
          </a:p>
          <a:p>
            <a:pPr marL="457200" lvl="1" indent="0">
              <a:buNone/>
            </a:pPr>
            <a:r>
              <a:rPr lang="en-US" altLang="zh-CN" dirty="0"/>
              <a:t>✦ Hardware Compatibility</a:t>
            </a:r>
            <a:r>
              <a:rPr lang="en-US" altLang="zh-CN" b="1" dirty="0"/>
              <a:t>:</a:t>
            </a:r>
            <a:r>
              <a:rPr lang="en-US" altLang="zh-CN" dirty="0"/>
              <a:t> ★★★☆☆ </a:t>
            </a:r>
            <a:r>
              <a:rPr lang="en-US" altLang="zh-CN" sz="2000" i="1" dirty="0"/>
              <a:t>(DPI and Simulation </a:t>
            </a:r>
            <a:r>
              <a:rPr lang="en-US" altLang="zh-CN" sz="2000" b="1" i="1" dirty="0"/>
              <a:t>control API</a:t>
            </a:r>
            <a:r>
              <a:rPr lang="en-US" altLang="zh-CN" sz="2000" i="1" dirty="0"/>
              <a:t>)</a:t>
            </a:r>
            <a:endParaRPr lang="en-US" altLang="zh-CN" sz="2000" dirty="0"/>
          </a:p>
          <a:p>
            <a:pPr marL="457200" marR="0" lvl="1" indent="0" algn="l" defTabSz="914400" rtl="0" eaLnBrk="1" fontAlgn="auto" latinLnBrk="0" hangingPunct="1">
              <a:lnSpc>
                <a:spcPct val="90000"/>
              </a:lnSpc>
              <a:spcBef>
                <a:spcPts val="500"/>
              </a:spcBef>
              <a:spcAft>
                <a:spcPts val="0"/>
              </a:spcAft>
              <a:buClrTx/>
              <a:buSzTx/>
              <a:buFont typeface="Arial" panose="020B0604020202090204" pitchFamily="34" charset="0"/>
              <a:buNone/>
              <a:tabLst/>
              <a:defRPr/>
            </a:pPr>
            <a:r>
              <a:rPr lang="en-US" altLang="zh-CN" dirty="0"/>
              <a:t>✦ Software Flexibility</a:t>
            </a:r>
            <a:r>
              <a:rPr lang="en-US" altLang="zh-CN" b="1" dirty="0"/>
              <a:t>:</a:t>
            </a:r>
            <a:r>
              <a:rPr lang="en-US" altLang="zh-CN" dirty="0"/>
              <a:t> ★★★★★ </a:t>
            </a:r>
            <a:r>
              <a:rPr kumimoji="0" lang="en-US" altLang="zh-CN" sz="2000" b="0" i="1"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(A</a:t>
            </a:r>
            <a:r>
              <a:rPr lang="en-US" altLang="zh-CN" sz="2000" i="1" dirty="0" err="1">
                <a:solidFill>
                  <a:srgbClr val="000000">
                    <a:lumMod val="75000"/>
                    <a:lumOff val="25000"/>
                  </a:srgbClr>
                </a:solidFill>
                <a:latin typeface="Calibri" panose="020F0502020204030204"/>
                <a:ea typeface="宋体" panose="02010600030101010101" pitchFamily="2" charset="-122"/>
              </a:rPr>
              <a:t>ll</a:t>
            </a:r>
            <a:r>
              <a:rPr lang="zh-CN" altLang="en-US" sz="2000" i="1" dirty="0">
                <a:solidFill>
                  <a:srgbClr val="000000">
                    <a:lumMod val="75000"/>
                    <a:lumOff val="25000"/>
                  </a:srgbClr>
                </a:solidFill>
                <a:latin typeface="Calibri" panose="020F0502020204030204"/>
                <a:ea typeface="宋体" panose="02010600030101010101" pitchFamily="2" charset="-122"/>
              </a:rPr>
              <a:t> </a:t>
            </a:r>
            <a:r>
              <a:rPr kumimoji="0" lang="en-US" altLang="zh-CN" sz="2000" b="0" i="1"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libraries)</a:t>
            </a:r>
          </a:p>
          <a:p>
            <a:pPr marL="457200" lvl="1" indent="0">
              <a:buNone/>
            </a:pPr>
            <a:endParaRPr lang="en-US" altLang="zh-CN" dirty="0"/>
          </a:p>
        </p:txBody>
      </p:sp>
    </p:spTree>
    <p:custDataLst>
      <p:tags r:id="rId1"/>
    </p:custDataLst>
    <p:extLst>
      <p:ext uri="{BB962C8B-B14F-4D97-AF65-F5344CB8AC3E}">
        <p14:creationId xmlns:p14="http://schemas.microsoft.com/office/powerpoint/2010/main" val="1818412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373E-A703-7ACB-E6AF-6B4F47992C1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0BF6B118-B5CA-42BF-3377-A72AA0E3323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a:solidFill>
                  <a:schemeClr val="tx1"/>
                </a:solidFill>
                <a:latin typeface="+mj-lt"/>
              </a:rPr>
              <a:t>Why Software-Driven Verification Matters?</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9DAF8915-FECC-CCCE-4B99-8A8E7477379B}"/>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D5811008-8F16-714A-2104-B201BA0239D0}"/>
              </a:ext>
            </a:extLst>
          </p:cNvPr>
          <p:cNvSpPr>
            <a:spLocks noGrp="1"/>
          </p:cNvSpPr>
          <p:nvPr>
            <p:ph type="sldNum" sz="quarter" idx="12"/>
          </p:nvPr>
        </p:nvSpPr>
        <p:spPr/>
        <p:txBody>
          <a:bodyPr/>
          <a:lstStyle/>
          <a:p>
            <a:fld id="{49AE70B2-8BF9-45C0-BB95-33D1B9D3A854}" type="slidenum">
              <a:rPr lang="zh-CN" altLang="en-US" smtClean="0"/>
              <a:t>14</a:t>
            </a:fld>
            <a:endParaRPr lang="zh-CN" altLang="en-US"/>
          </a:p>
        </p:txBody>
      </p:sp>
      <p:sp>
        <p:nvSpPr>
          <p:cNvPr id="11" name="内容占位符 10">
            <a:extLst>
              <a:ext uri="{FF2B5EF4-FFF2-40B4-BE49-F238E27FC236}">
                <a16:creationId xmlns:a16="http://schemas.microsoft.com/office/drawing/2014/main" id="{363333BD-7C04-F4E8-6B0C-A77ACC9F969B}"/>
              </a:ext>
            </a:extLst>
          </p:cNvPr>
          <p:cNvSpPr>
            <a:spLocks noGrp="1"/>
          </p:cNvSpPr>
          <p:nvPr>
            <p:ph idx="1"/>
          </p:nvPr>
        </p:nvSpPr>
        <p:spPr>
          <a:xfrm>
            <a:off x="657860" y="1365730"/>
            <a:ext cx="10515600" cy="5070630"/>
          </a:xfrm>
        </p:spPr>
        <p:txBody>
          <a:bodyPr/>
          <a:lstStyle/>
          <a:p>
            <a:pPr algn="l" fontAlgn="base">
              <a:lnSpc>
                <a:spcPct val="100000"/>
              </a:lnSpc>
              <a:spcBef>
                <a:spcPts val="600"/>
              </a:spcBef>
              <a:buNone/>
            </a:pPr>
            <a:r>
              <a:rPr lang="zh-CN" altLang="en-US" b="0">
                <a:effectLst/>
                <a:latin typeface="Calibri" panose="020F0502020204030204" pitchFamily="34" charset="0"/>
                <a:cs typeface="Calibri" panose="020F0502020204030204" pitchFamily="34" charset="0"/>
              </a:rPr>
              <a:t>✅ </a:t>
            </a:r>
            <a:r>
              <a:rPr lang="en-US" altLang="zh-CN" b="0">
                <a:effectLst/>
                <a:latin typeface="Calibri" panose="020F0502020204030204" pitchFamily="34" charset="0"/>
                <a:ea typeface="Calibri" panose="020F0502020204030204" pitchFamily="34" charset="0"/>
                <a:cs typeface="Calibri" panose="020F0502020204030204" pitchFamily="34" charset="0"/>
              </a:rPr>
              <a:t>Focus on:</a:t>
            </a:r>
          </a:p>
          <a:p>
            <a:pPr lvl="1" fontAlgn="base">
              <a:lnSpc>
                <a:spcPct val="100000"/>
              </a:lnSpc>
              <a:spcBef>
                <a:spcPts val="600"/>
              </a:spcBef>
              <a:buFont typeface="Arial" panose="020B0604020202020204" pitchFamily="34" charset="0"/>
              <a:buChar char="•"/>
            </a:pPr>
            <a:r>
              <a:rPr lang="en-US" altLang="zh-CN" sz="2800" b="0" i="0">
                <a:effectLst/>
                <a:latin typeface="Calibri" panose="020F0502020204030204" pitchFamily="34" charset="0"/>
                <a:ea typeface="Calibri" panose="020F0502020204030204" pitchFamily="34" charset="0"/>
                <a:cs typeface="Calibri" panose="020F0502020204030204" pitchFamily="34" charset="0"/>
              </a:rPr>
              <a:t>​</a:t>
            </a:r>
            <a:r>
              <a:rPr lang="en-US" altLang="zh-CN" sz="2800" b="1" i="0">
                <a:effectLst/>
                <a:latin typeface="Calibri" panose="020F0502020204030204" pitchFamily="34" charset="0"/>
                <a:ea typeface="Calibri" panose="020F0502020204030204" pitchFamily="34" charset="0"/>
                <a:cs typeface="Calibri" panose="020F0502020204030204" pitchFamily="34" charset="0"/>
              </a:rPr>
              <a:t>Software Compatibility</a:t>
            </a:r>
            <a:r>
              <a:rPr lang="en-US" altLang="zh-CN" sz="2800" b="0" i="0">
                <a:effectLst/>
                <a:latin typeface="Calibri" panose="020F0502020204030204" pitchFamily="34" charset="0"/>
                <a:ea typeface="Calibri" panose="020F0502020204030204" pitchFamily="34" charset="0"/>
                <a:cs typeface="Calibri" panose="020F0502020204030204" pitchFamily="34" charset="0"/>
              </a:rPr>
              <a:t>​ (OS, libraries, APIs, 3rd-party integrations)</a:t>
            </a:r>
          </a:p>
          <a:p>
            <a:pPr lvl="1" fontAlgn="base">
              <a:lnSpc>
                <a:spcPct val="100000"/>
              </a:lnSpc>
              <a:spcBef>
                <a:spcPts val="600"/>
              </a:spcBef>
              <a:buFont typeface="Arial" panose="020B0604020202020204" pitchFamily="34" charset="0"/>
              <a:buChar char="•"/>
            </a:pPr>
            <a:r>
              <a:rPr lang="en-US" altLang="zh-CN" sz="2800" b="0" i="0">
                <a:effectLst/>
                <a:latin typeface="Calibri" panose="020F0502020204030204" pitchFamily="34" charset="0"/>
                <a:ea typeface="Calibri" panose="020F0502020204030204" pitchFamily="34" charset="0"/>
                <a:cs typeface="Calibri" panose="020F0502020204030204" pitchFamily="34" charset="0"/>
              </a:rPr>
              <a:t>​</a:t>
            </a:r>
            <a:r>
              <a:rPr lang="en-US" altLang="zh-CN" sz="2800" b="1" i="0">
                <a:effectLst/>
                <a:latin typeface="Calibri" panose="020F0502020204030204" pitchFamily="34" charset="0"/>
                <a:ea typeface="Calibri" panose="020F0502020204030204" pitchFamily="34" charset="0"/>
                <a:cs typeface="Calibri" panose="020F0502020204030204" pitchFamily="34" charset="0"/>
              </a:rPr>
              <a:t>Developer-Centric Usability</a:t>
            </a:r>
            <a:r>
              <a:rPr lang="en-US" altLang="zh-CN" sz="2800" b="0" i="0">
                <a:effectLst/>
                <a:latin typeface="Calibri" panose="020F0502020204030204" pitchFamily="34" charset="0"/>
                <a:ea typeface="Calibri" panose="020F0502020204030204" pitchFamily="34" charset="0"/>
                <a:cs typeface="Calibri" panose="020F0502020204030204" pitchFamily="34" charset="0"/>
              </a:rPr>
              <a:t>​ (Toolchain accessibility, debugging experience</a:t>
            </a:r>
            <a:r>
              <a:rPr lang="en-US" altLang="zh-CN" sz="2800">
                <a:latin typeface="Calibri" panose="020F0502020204030204" pitchFamily="34" charset="0"/>
                <a:ea typeface="Calibri" panose="020F0502020204030204" pitchFamily="34" charset="0"/>
                <a:cs typeface="Calibri" panose="020F0502020204030204" pitchFamily="34" charset="0"/>
              </a:rPr>
              <a:t>,</a:t>
            </a:r>
            <a:r>
              <a:rPr lang="zh-CN" altLang="en-US" sz="2800">
                <a:latin typeface="Calibri" panose="020F0502020204030204" pitchFamily="34" charset="0"/>
                <a:ea typeface="Calibri" panose="020F0502020204030204" pitchFamily="34" charset="0"/>
                <a:cs typeface="Calibri" panose="020F0502020204030204" pitchFamily="34" charset="0"/>
              </a:rPr>
              <a:t> </a:t>
            </a:r>
            <a:r>
              <a:rPr lang="en-US" altLang="zh-CN" sz="2800">
                <a:latin typeface="Calibri" panose="020F0502020204030204" pitchFamily="34" charset="0"/>
                <a:ea typeface="Calibri" panose="020F0502020204030204" pitchFamily="34" charset="0"/>
                <a:cs typeface="Calibri" panose="020F0502020204030204" pitchFamily="34" charset="0"/>
              </a:rPr>
              <a:t>multi-threads</a:t>
            </a:r>
            <a:r>
              <a:rPr lang="en-US" altLang="zh-CN" sz="2800" b="0" i="0">
                <a:effectLst/>
                <a:latin typeface="Calibri" panose="020F0502020204030204" pitchFamily="34" charset="0"/>
                <a:ea typeface="Calibri" panose="020F0502020204030204" pitchFamily="34" charset="0"/>
                <a:cs typeface="Calibri" panose="020F0502020204030204" pitchFamily="34" charset="0"/>
              </a:rPr>
              <a:t>)</a:t>
            </a:r>
          </a:p>
          <a:p>
            <a:pPr lvl="1" fontAlgn="base">
              <a:lnSpc>
                <a:spcPct val="100000"/>
              </a:lnSpc>
              <a:spcBef>
                <a:spcPts val="600"/>
              </a:spcBef>
              <a:buFont typeface="Arial" panose="020B0604020202020204" pitchFamily="34" charset="0"/>
              <a:buChar char="•"/>
            </a:pPr>
            <a:endParaRPr lang="en-US" altLang="zh-CN" sz="2800" b="0" i="0">
              <a:effectLst/>
              <a:latin typeface="Calibri" panose="020F0502020204030204" pitchFamily="34" charset="0"/>
              <a:ea typeface="Calibri" panose="020F0502020204030204" pitchFamily="34" charset="0"/>
              <a:cs typeface="Calibri" panose="020F0502020204030204" pitchFamily="34" charset="0"/>
            </a:endParaRPr>
          </a:p>
          <a:p>
            <a:pPr algn="l" fontAlgn="base">
              <a:lnSpc>
                <a:spcPct val="100000"/>
              </a:lnSpc>
              <a:spcBef>
                <a:spcPts val="600"/>
              </a:spcBef>
              <a:buNone/>
            </a:pPr>
            <a:r>
              <a:rPr lang="zh-CN" altLang="en-US" b="0">
                <a:effectLst/>
                <a:latin typeface="Calibri" panose="020F0502020204030204" pitchFamily="34" charset="0"/>
                <a:cs typeface="Calibri" panose="020F0502020204030204" pitchFamily="34" charset="0"/>
              </a:rPr>
              <a:t>🚫 </a:t>
            </a:r>
            <a:r>
              <a:rPr lang="en-US" altLang="zh-CN" b="0">
                <a:effectLst/>
                <a:latin typeface="Calibri" panose="020F0502020204030204" pitchFamily="34" charset="0"/>
                <a:ea typeface="Calibri" panose="020F0502020204030204" pitchFamily="34" charset="0"/>
                <a:cs typeface="Calibri" panose="020F0502020204030204" pitchFamily="34" charset="0"/>
              </a:rPr>
              <a:t>Avoid:</a:t>
            </a:r>
          </a:p>
          <a:p>
            <a:pPr lvl="1" fontAlgn="base">
              <a:lnSpc>
                <a:spcPct val="100000"/>
              </a:lnSpc>
              <a:spcBef>
                <a:spcPts val="600"/>
              </a:spcBef>
              <a:buFont typeface="Arial" panose="020B0604020202020204" pitchFamily="34" charset="0"/>
              <a:buChar char="•"/>
            </a:pPr>
            <a:r>
              <a:rPr lang="en-US" altLang="zh-CN" sz="2800" b="0" i="0">
                <a:effectLst/>
                <a:latin typeface="Calibri" panose="020F0502020204030204" pitchFamily="34" charset="0"/>
                <a:ea typeface="Calibri" panose="020F0502020204030204" pitchFamily="34" charset="0"/>
                <a:cs typeface="Calibri" panose="020F0502020204030204" pitchFamily="34" charset="0"/>
              </a:rPr>
              <a:t>Software as hardware callback (</a:t>
            </a:r>
            <a:r>
              <a:rPr lang="en-US" altLang="zh-CN" sz="2800" b="1" i="0">
                <a:effectLst/>
                <a:latin typeface="Calibri" panose="020F0502020204030204" pitchFamily="34" charset="0"/>
                <a:ea typeface="Calibri" panose="020F0502020204030204" pitchFamily="34" charset="0"/>
                <a:cs typeface="Calibri" panose="020F0502020204030204" pitchFamily="34" charset="0"/>
              </a:rPr>
              <a:t>unstable</a:t>
            </a:r>
            <a:r>
              <a:rPr lang="en-US" altLang="zh-CN" sz="2800" b="0" i="0">
                <a:effectLst/>
                <a:latin typeface="Calibri" panose="020F0502020204030204" pitchFamily="34" charset="0"/>
                <a:ea typeface="Calibri" panose="020F0502020204030204" pitchFamily="34" charset="0"/>
                <a:cs typeface="Calibri" panose="020F0502020204030204" pitchFamily="34" charset="0"/>
              </a:rPr>
              <a:t> Delta Cycles)</a:t>
            </a:r>
          </a:p>
          <a:p>
            <a:pPr lvl="1" fontAlgn="base">
              <a:lnSpc>
                <a:spcPct val="100000"/>
              </a:lnSpc>
              <a:spcBef>
                <a:spcPts val="600"/>
              </a:spcBef>
              <a:buFont typeface="Arial" panose="020B0604020202020204" pitchFamily="34" charset="0"/>
              <a:buChar char="•"/>
            </a:pPr>
            <a:r>
              <a:rPr lang="en-US" altLang="zh-CN" sz="2800" b="0" i="0">
                <a:effectLst/>
                <a:latin typeface="Calibri" panose="020F0502020204030204" pitchFamily="34" charset="0"/>
                <a:ea typeface="Calibri" panose="020F0502020204030204" pitchFamily="34" charset="0"/>
                <a:cs typeface="Calibri" panose="020F0502020204030204" pitchFamily="34" charset="0"/>
              </a:rPr>
              <a:t>Automatic HDL code generation (HVL </a:t>
            </a:r>
            <a:r>
              <a:rPr lang="en-US" altLang="zh-CN" sz="2800" b="1" i="0">
                <a:effectLst/>
                <a:latin typeface="Calibri" panose="020F0502020204030204" pitchFamily="34" charset="0"/>
                <a:ea typeface="Calibri" panose="020F0502020204030204" pitchFamily="34" charset="0"/>
                <a:cs typeface="Calibri" panose="020F0502020204030204" pitchFamily="34" charset="0"/>
              </a:rPr>
              <a:t>limitation still applies</a:t>
            </a:r>
            <a:r>
              <a:rPr lang="en-US" altLang="zh-CN" sz="2800" b="0" i="0">
                <a:effectLst/>
                <a:latin typeface="Calibri" panose="020F0502020204030204" pitchFamily="34" charset="0"/>
                <a:ea typeface="Calibri" panose="020F0502020204030204" pitchFamily="34" charset="0"/>
                <a:cs typeface="Calibri" panose="020F0502020204030204" pitchFamily="34" charset="0"/>
              </a:rPr>
              <a:t>)</a:t>
            </a:r>
          </a:p>
          <a:p>
            <a:pPr marL="0" indent="0">
              <a:lnSpc>
                <a:spcPct val="100000"/>
              </a:lnSpc>
              <a:spcBef>
                <a:spcPts val="600"/>
              </a:spcBef>
              <a:buNone/>
            </a:pPr>
            <a:endParaRPr lang="en-US" altLang="zh-CN">
              <a:latin typeface="Calibri" panose="020F0502020204030204" pitchFamily="34"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40762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2274A-2A82-E999-2CB6-2C16A1602A38}"/>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537F5427-5F0E-EFD7-CB24-F68D2C12B5D6}"/>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a:solidFill>
                  <a:schemeClr val="tx1"/>
                </a:solidFill>
                <a:latin typeface="+mj-lt"/>
              </a:rPr>
              <a:t>We've made some technical optimizations.</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4858E073-B777-FD32-2CA4-9DC389DA13D6}"/>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DB7729F2-5707-D8F8-6086-FFEF72315F97}"/>
              </a:ext>
            </a:extLst>
          </p:cNvPr>
          <p:cNvSpPr>
            <a:spLocks noGrp="1"/>
          </p:cNvSpPr>
          <p:nvPr>
            <p:ph type="sldNum" sz="quarter" idx="12"/>
          </p:nvPr>
        </p:nvSpPr>
        <p:spPr/>
        <p:txBody>
          <a:bodyPr/>
          <a:lstStyle/>
          <a:p>
            <a:fld id="{49AE70B2-8BF9-45C0-BB95-33D1B9D3A854}" type="slidenum">
              <a:rPr lang="zh-CN" altLang="en-US" smtClean="0"/>
              <a:t>15</a:t>
            </a:fld>
            <a:endParaRPr lang="zh-CN" altLang="en-US"/>
          </a:p>
        </p:txBody>
      </p:sp>
      <p:sp>
        <p:nvSpPr>
          <p:cNvPr id="11" name="内容占位符 10">
            <a:extLst>
              <a:ext uri="{FF2B5EF4-FFF2-40B4-BE49-F238E27FC236}">
                <a16:creationId xmlns:a16="http://schemas.microsoft.com/office/drawing/2014/main" id="{9E20AD67-4CC3-BE37-4219-6061B2A044E9}"/>
              </a:ext>
            </a:extLst>
          </p:cNvPr>
          <p:cNvSpPr>
            <a:spLocks noGrp="1"/>
          </p:cNvSpPr>
          <p:nvPr>
            <p:ph idx="1"/>
          </p:nvPr>
        </p:nvSpPr>
        <p:spPr>
          <a:xfrm>
            <a:off x="657860" y="1365730"/>
            <a:ext cx="10515600" cy="5070630"/>
          </a:xfrm>
        </p:spPr>
        <p:txBody>
          <a:bodyPr/>
          <a:lstStyle/>
          <a:p>
            <a:pPr fontAlgn="base">
              <a:lnSpc>
                <a:spcPct val="100000"/>
              </a:lnSpc>
              <a:spcBef>
                <a:spcPts val="1200"/>
              </a:spcBef>
            </a:pPr>
            <a:r>
              <a:rPr lang="en-US" altLang="zh-CN" dirty="0">
                <a:latin typeface="Calibri" panose="020F0502020204030204" pitchFamily="34" charset="0"/>
                <a:ea typeface="Calibri" panose="020F0502020204030204" pitchFamily="34" charset="0"/>
                <a:cs typeface="Calibri" panose="020F0502020204030204" pitchFamily="34" charset="0"/>
              </a:rPr>
              <a:t>These optimizations are used to handle some complex scenarios more </a:t>
            </a:r>
            <a:r>
              <a:rPr lang="en-US" altLang="zh-CN" i="1" dirty="0">
                <a:solidFill>
                  <a:srgbClr val="008598"/>
                </a:solidFill>
                <a:latin typeface="Calibri" panose="020F0502020204030204" pitchFamily="34" charset="0"/>
                <a:ea typeface="Calibri" panose="020F0502020204030204" pitchFamily="34" charset="0"/>
                <a:cs typeface="Calibri" panose="020F0502020204030204" pitchFamily="34" charset="0"/>
              </a:rPr>
              <a:t>efficiently</a:t>
            </a:r>
            <a:r>
              <a:rPr lang="en-US" altLang="zh-CN" dirty="0">
                <a:latin typeface="Calibri" panose="020F0502020204030204" pitchFamily="34" charset="0"/>
                <a:ea typeface="Calibri" panose="020F0502020204030204" pitchFamily="34" charset="0"/>
                <a:cs typeface="Calibri" panose="020F0502020204030204" pitchFamily="34" charset="0"/>
              </a:rPr>
              <a:t>.</a:t>
            </a:r>
          </a:p>
          <a:p>
            <a:pPr fontAlgn="base">
              <a:lnSpc>
                <a:spcPct val="100000"/>
              </a:lnSpc>
              <a:spcBef>
                <a:spcPts val="1200"/>
              </a:spcBef>
            </a:pPr>
            <a:r>
              <a:rPr lang="en-US" altLang="zh-CN" dirty="0">
                <a:latin typeface="Calibri" panose="020F0502020204030204" pitchFamily="34" charset="0"/>
                <a:ea typeface="Calibri" panose="020F0502020204030204" pitchFamily="34" charset="0"/>
                <a:cs typeface="Calibri" panose="020F0502020204030204" pitchFamily="34" charset="0"/>
              </a:rPr>
              <a:t>Simultaneously improve better </a:t>
            </a:r>
            <a:r>
              <a:rPr lang="en-US" altLang="zh-CN" i="1" dirty="0">
                <a:solidFill>
                  <a:srgbClr val="008598"/>
                </a:solidFill>
                <a:latin typeface="Calibri" panose="020F0502020204030204" pitchFamily="34" charset="0"/>
                <a:ea typeface="Calibri" panose="020F0502020204030204" pitchFamily="34" charset="0"/>
                <a:cs typeface="Calibri" panose="020F0502020204030204" pitchFamily="34" charset="0"/>
              </a:rPr>
              <a:t>compatibility</a:t>
            </a:r>
            <a:r>
              <a:rPr lang="en-US" altLang="zh-CN" dirty="0">
                <a:latin typeface="Calibri" panose="020F0502020204030204" pitchFamily="34" charset="0"/>
                <a:ea typeface="Calibri" panose="020F0502020204030204" pitchFamily="34" charset="0"/>
                <a:cs typeface="Calibri" panose="020F0502020204030204" pitchFamily="34" charset="0"/>
              </a:rPr>
              <a:t> with existing hardware ecosystems.</a:t>
            </a:r>
          </a:p>
        </p:txBody>
      </p:sp>
    </p:spTree>
    <p:custDataLst>
      <p:tags r:id="rId1"/>
    </p:custDataLst>
    <p:extLst>
      <p:ext uri="{BB962C8B-B14F-4D97-AF65-F5344CB8AC3E}">
        <p14:creationId xmlns:p14="http://schemas.microsoft.com/office/powerpoint/2010/main" val="76399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5C25-F52D-DBBF-3621-966A38525F0E}"/>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09AB5D7-1366-40C9-BC24-1813C44DFBA7}"/>
              </a:ext>
            </a:extLst>
          </p:cNvPr>
          <p:cNvPicPr>
            <a:picLocks noChangeAspect="1"/>
          </p:cNvPicPr>
          <p:nvPr/>
        </p:nvPicPr>
        <p:blipFill>
          <a:blip r:embed="rId6"/>
          <a:stretch>
            <a:fillRect/>
          </a:stretch>
        </p:blipFill>
        <p:spPr>
          <a:xfrm>
            <a:off x="5091035" y="1411845"/>
            <a:ext cx="6801339" cy="4034310"/>
          </a:xfrm>
          <a:prstGeom prst="rect">
            <a:avLst/>
          </a:prstGeom>
        </p:spPr>
      </p:pic>
      <p:sp>
        <p:nvSpPr>
          <p:cNvPr id="256" name="文本框 6">
            <a:extLst>
              <a:ext uri="{FF2B5EF4-FFF2-40B4-BE49-F238E27FC236}">
                <a16:creationId xmlns:a16="http://schemas.microsoft.com/office/drawing/2014/main" id="{C11618C4-F77E-D25D-3894-6F75B159AC4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a:solidFill>
                  <a:schemeClr val="tx1"/>
                </a:solidFill>
                <a:latin typeface="+mj-lt"/>
              </a:rPr>
              <a:t>Event-Driven: Bridging Software-Driven to Hardware</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99D3E3CD-9977-0956-4491-CDEB1B331882}"/>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EA4F95A1-AAB2-921F-DEC9-BD5DF95DEB17}"/>
              </a:ext>
            </a:extLst>
          </p:cNvPr>
          <p:cNvSpPr>
            <a:spLocks noGrp="1"/>
          </p:cNvSpPr>
          <p:nvPr>
            <p:ph type="sldNum" sz="quarter" idx="12"/>
          </p:nvPr>
        </p:nvSpPr>
        <p:spPr/>
        <p:txBody>
          <a:bodyPr/>
          <a:lstStyle/>
          <a:p>
            <a:fld id="{49AE70B2-8BF9-45C0-BB95-33D1B9D3A854}" type="slidenum">
              <a:rPr lang="zh-CN" altLang="en-US" smtClean="0"/>
              <a:t>16</a:t>
            </a:fld>
            <a:endParaRPr lang="zh-CN" altLang="en-US"/>
          </a:p>
        </p:txBody>
      </p:sp>
      <p:sp>
        <p:nvSpPr>
          <p:cNvPr id="11" name="内容占位符 10">
            <a:extLst>
              <a:ext uri="{FF2B5EF4-FFF2-40B4-BE49-F238E27FC236}">
                <a16:creationId xmlns:a16="http://schemas.microsoft.com/office/drawing/2014/main" id="{08787EEF-819F-F915-1AA7-62F9272B47A6}"/>
              </a:ext>
            </a:extLst>
          </p:cNvPr>
          <p:cNvSpPr>
            <a:spLocks noGrp="1"/>
          </p:cNvSpPr>
          <p:nvPr>
            <p:ph idx="1"/>
          </p:nvPr>
        </p:nvSpPr>
        <p:spPr>
          <a:xfrm>
            <a:off x="657860" y="1365730"/>
            <a:ext cx="10515600" cy="5070630"/>
          </a:xfrm>
        </p:spPr>
        <p:txBody>
          <a:bodyPr/>
          <a:lstStyle/>
          <a:p>
            <a:pPr>
              <a:lnSpc>
                <a:spcPct val="100000"/>
              </a:lnSpc>
            </a:pPr>
            <a:r>
              <a:rPr lang="en-US" altLang="zh-CN" b="1">
                <a:solidFill>
                  <a:srgbClr val="008598"/>
                </a:solidFill>
              </a:rPr>
              <a:t>Event-Driven in Hardware</a:t>
            </a:r>
          </a:p>
          <a:p>
            <a:pPr lvl="1">
              <a:lnSpc>
                <a:spcPct val="100000"/>
              </a:lnSpc>
            </a:pPr>
            <a:r>
              <a:rPr lang="en-US" altLang="zh-CN"/>
              <a:t>Simulator</a:t>
            </a:r>
          </a:p>
          <a:p>
            <a:pPr lvl="1">
              <a:lnSpc>
                <a:spcPct val="100000"/>
              </a:lnSpc>
            </a:pPr>
            <a:r>
              <a:rPr lang="en-US" altLang="zh-CN"/>
              <a:t>Transaction-level</a:t>
            </a:r>
            <a:r>
              <a:rPr lang="zh-CN" altLang="en-US"/>
              <a:t> </a:t>
            </a:r>
            <a:r>
              <a:rPr lang="en-US" altLang="zh-CN"/>
              <a:t>Verification</a:t>
            </a:r>
          </a:p>
          <a:p>
            <a:pPr>
              <a:lnSpc>
                <a:spcPct val="100000"/>
              </a:lnSpc>
            </a:pPr>
            <a:r>
              <a:rPr lang="en-US" altLang="zh-CN" b="1">
                <a:solidFill>
                  <a:srgbClr val="008598"/>
                </a:solidFill>
              </a:rPr>
              <a:t>Event-Driven in Software</a:t>
            </a:r>
          </a:p>
          <a:p>
            <a:pPr lvl="1">
              <a:lnSpc>
                <a:spcPct val="100000"/>
              </a:lnSpc>
            </a:pPr>
            <a:r>
              <a:rPr lang="en-US" altLang="zh-CN"/>
              <a:t>Asynchronous programming</a:t>
            </a:r>
          </a:p>
          <a:p>
            <a:pPr lvl="1">
              <a:lnSpc>
                <a:spcPct val="100000"/>
              </a:lnSpc>
            </a:pPr>
            <a:r>
              <a:rPr lang="en-US" altLang="zh-CN"/>
              <a:t>RPC (</a:t>
            </a:r>
            <a:r>
              <a:rPr lang="en-US" altLang="zh-CN" err="1"/>
              <a:t>gRPC</a:t>
            </a:r>
            <a:r>
              <a:rPr lang="en-US" altLang="zh-CN"/>
              <a:t>, HTTP…)</a:t>
            </a:r>
          </a:p>
          <a:p>
            <a:pPr lvl="1">
              <a:lnSpc>
                <a:spcPct val="100000"/>
              </a:lnSpc>
            </a:pPr>
            <a:endParaRPr lang="en-US" altLang="zh-CN"/>
          </a:p>
          <a:p>
            <a:pPr>
              <a:lnSpc>
                <a:spcPct val="100000"/>
              </a:lnSpc>
            </a:pPr>
            <a:r>
              <a:rPr lang="en-US" altLang="zh-CN" b="1">
                <a:solidFill>
                  <a:srgbClr val="008598"/>
                </a:solidFill>
              </a:rPr>
              <a:t>Bridging</a:t>
            </a:r>
          </a:p>
          <a:p>
            <a:pPr lvl="1">
              <a:lnSpc>
                <a:spcPct val="100000"/>
              </a:lnSpc>
            </a:pPr>
            <a:r>
              <a:rPr lang="en-US" altLang="zh-CN">
                <a:solidFill>
                  <a:srgbClr val="008598"/>
                </a:solidFill>
              </a:rPr>
              <a:t>Time-Sorted Software Events</a:t>
            </a:r>
          </a:p>
          <a:p>
            <a:pPr lvl="1">
              <a:lnSpc>
                <a:spcPct val="100000"/>
              </a:lnSpc>
            </a:pPr>
            <a:r>
              <a:rPr lang="en-US" altLang="zh-CN">
                <a:solidFill>
                  <a:srgbClr val="008598"/>
                </a:solidFill>
              </a:rPr>
              <a:t>Handle transactions as if they were RPCs.</a:t>
            </a:r>
          </a:p>
          <a:p>
            <a:pPr lvl="1">
              <a:lnSpc>
                <a:spcPct val="100000"/>
              </a:lnSpc>
            </a:pPr>
            <a:endParaRPr lang="en-US" altLang="zh-CN"/>
          </a:p>
        </p:txBody>
      </p:sp>
    </p:spTree>
    <p:custDataLst>
      <p:tags r:id="rId1"/>
    </p:custDataLst>
    <p:extLst>
      <p:ext uri="{BB962C8B-B14F-4D97-AF65-F5344CB8AC3E}">
        <p14:creationId xmlns:p14="http://schemas.microsoft.com/office/powerpoint/2010/main" val="3696620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5D48C-737E-1878-B531-FC0C796ADE6E}"/>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CECFE9EF-EFB7-7F54-4A40-136EFBDA083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a:solidFill>
                  <a:schemeClr val="tx1"/>
                </a:solidFill>
                <a:latin typeface="+mj-lt"/>
              </a:rPr>
              <a:t>Socket: Integrating Traditional Verification IP</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5CF37D3A-BA1E-7CF2-C811-56E493E70E94}"/>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B7B8D68-3783-AE6F-7113-F72FF96AE119}"/>
              </a:ext>
            </a:extLst>
          </p:cNvPr>
          <p:cNvSpPr>
            <a:spLocks noGrp="1"/>
          </p:cNvSpPr>
          <p:nvPr>
            <p:ph type="sldNum" sz="quarter" idx="12"/>
          </p:nvPr>
        </p:nvSpPr>
        <p:spPr/>
        <p:txBody>
          <a:bodyPr/>
          <a:lstStyle/>
          <a:p>
            <a:fld id="{49AE70B2-8BF9-45C0-BB95-33D1B9D3A854}" type="slidenum">
              <a:rPr lang="zh-CN" altLang="en-US" smtClean="0"/>
              <a:t>17</a:t>
            </a:fld>
            <a:endParaRPr lang="zh-CN" altLang="en-US"/>
          </a:p>
        </p:txBody>
      </p:sp>
      <p:sp>
        <p:nvSpPr>
          <p:cNvPr id="11" name="内容占位符 10">
            <a:extLst>
              <a:ext uri="{FF2B5EF4-FFF2-40B4-BE49-F238E27FC236}">
                <a16:creationId xmlns:a16="http://schemas.microsoft.com/office/drawing/2014/main" id="{6627A201-C551-FFE3-AAF8-57247571FC35}"/>
              </a:ext>
            </a:extLst>
          </p:cNvPr>
          <p:cNvSpPr>
            <a:spLocks noGrp="1"/>
          </p:cNvSpPr>
          <p:nvPr>
            <p:ph idx="1"/>
          </p:nvPr>
        </p:nvSpPr>
        <p:spPr>
          <a:xfrm>
            <a:off x="652780" y="1671614"/>
            <a:ext cx="10515600" cy="5070630"/>
          </a:xfrm>
        </p:spPr>
        <p:txBody>
          <a:bodyPr/>
          <a:lstStyle/>
          <a:p>
            <a:pPr>
              <a:lnSpc>
                <a:spcPct val="100000"/>
              </a:lnSpc>
            </a:pPr>
            <a:r>
              <a:rPr lang="en-US" altLang="zh-CN">
                <a:solidFill>
                  <a:srgbClr val="008598"/>
                </a:solidFill>
              </a:rPr>
              <a:t> Socket for TLM 2.0 (HW)</a:t>
            </a:r>
          </a:p>
          <a:p>
            <a:pPr lvl="1">
              <a:lnSpc>
                <a:spcPct val="100000"/>
              </a:lnSpc>
            </a:pPr>
            <a:r>
              <a:rPr lang="en-US" altLang="zh-CN" b="1">
                <a:solidFill>
                  <a:schemeClr val="tx1"/>
                </a:solidFill>
              </a:rPr>
              <a:t>UVM Verification IP</a:t>
            </a:r>
          </a:p>
          <a:p>
            <a:pPr lvl="1">
              <a:lnSpc>
                <a:spcPct val="100000"/>
              </a:lnSpc>
            </a:pPr>
            <a:r>
              <a:rPr lang="en-US" altLang="zh-CN" err="1">
                <a:solidFill>
                  <a:schemeClr val="tx1"/>
                </a:solidFill>
              </a:rPr>
              <a:t>non_blocking_transport</a:t>
            </a:r>
            <a:endParaRPr lang="en-US" altLang="zh-CN">
              <a:solidFill>
                <a:schemeClr val="tx1"/>
              </a:solidFill>
            </a:endParaRPr>
          </a:p>
          <a:p>
            <a:pPr lvl="1">
              <a:lnSpc>
                <a:spcPct val="100000"/>
              </a:lnSpc>
            </a:pPr>
            <a:r>
              <a:rPr lang="en-US" altLang="zh-CN" err="1">
                <a:solidFill>
                  <a:schemeClr val="tx1"/>
                </a:solidFill>
              </a:rPr>
              <a:t>blocking_transport</a:t>
            </a:r>
            <a:endParaRPr lang="en-US" altLang="zh-CN">
              <a:solidFill>
                <a:schemeClr val="tx1"/>
              </a:solidFill>
            </a:endParaRPr>
          </a:p>
          <a:p>
            <a:pPr>
              <a:lnSpc>
                <a:spcPct val="100000"/>
              </a:lnSpc>
            </a:pPr>
            <a:r>
              <a:rPr lang="en-US" altLang="zh-CN">
                <a:solidFill>
                  <a:srgbClr val="008598"/>
                </a:solidFill>
              </a:rPr>
              <a:t>Socket for Network (SW)</a:t>
            </a:r>
          </a:p>
          <a:p>
            <a:pPr lvl="1">
              <a:lnSpc>
                <a:spcPct val="100000"/>
              </a:lnSpc>
            </a:pPr>
            <a:r>
              <a:rPr lang="en-US" altLang="zh-CN">
                <a:solidFill>
                  <a:schemeClr val="tx1"/>
                </a:solidFill>
              </a:rPr>
              <a:t>send/</a:t>
            </a:r>
            <a:r>
              <a:rPr lang="en-US" altLang="zh-CN" err="1">
                <a:solidFill>
                  <a:schemeClr val="tx1"/>
                </a:solidFill>
              </a:rPr>
              <a:t>recv</a:t>
            </a:r>
            <a:endParaRPr lang="en-US" altLang="zh-CN">
              <a:solidFill>
                <a:schemeClr val="tx1"/>
              </a:solidFill>
            </a:endParaRPr>
          </a:p>
          <a:p>
            <a:pPr lvl="1">
              <a:lnSpc>
                <a:spcPct val="100000"/>
              </a:lnSpc>
            </a:pPr>
            <a:r>
              <a:rPr lang="en-US" altLang="zh-CN">
                <a:solidFill>
                  <a:schemeClr val="tx1"/>
                </a:solidFill>
              </a:rPr>
              <a:t>asynchronous/sync</a:t>
            </a:r>
            <a:endParaRPr lang="en-US" altLang="zh-CN"/>
          </a:p>
          <a:p>
            <a:pPr lvl="1">
              <a:lnSpc>
                <a:spcPct val="100000"/>
              </a:lnSpc>
            </a:pPr>
            <a:endParaRPr lang="en-US" altLang="zh-CN"/>
          </a:p>
          <a:p>
            <a:pPr>
              <a:lnSpc>
                <a:spcPct val="100000"/>
              </a:lnSpc>
            </a:pPr>
            <a:r>
              <a:rPr lang="en-US" altLang="zh-CN"/>
              <a:t>Communicate directly with UVM Socket in the software.</a:t>
            </a:r>
          </a:p>
        </p:txBody>
      </p:sp>
      <p:pic>
        <p:nvPicPr>
          <p:cNvPr id="4" name="图片 3">
            <a:extLst>
              <a:ext uri="{FF2B5EF4-FFF2-40B4-BE49-F238E27FC236}">
                <a16:creationId xmlns:a16="http://schemas.microsoft.com/office/drawing/2014/main" id="{DBD1AC20-21B4-C7D2-2D19-4277FB9AEB8C}"/>
              </a:ext>
            </a:extLst>
          </p:cNvPr>
          <p:cNvPicPr>
            <a:picLocks noChangeAspect="1"/>
          </p:cNvPicPr>
          <p:nvPr/>
        </p:nvPicPr>
        <p:blipFill>
          <a:blip r:embed="rId6"/>
          <a:stretch>
            <a:fillRect/>
          </a:stretch>
        </p:blipFill>
        <p:spPr>
          <a:xfrm>
            <a:off x="5071110" y="1630974"/>
            <a:ext cx="6609080" cy="3820656"/>
          </a:xfrm>
          <a:prstGeom prst="rect">
            <a:avLst/>
          </a:prstGeom>
        </p:spPr>
      </p:pic>
    </p:spTree>
    <p:custDataLst>
      <p:tags r:id="rId1"/>
    </p:custDataLst>
    <p:extLst>
      <p:ext uri="{BB962C8B-B14F-4D97-AF65-F5344CB8AC3E}">
        <p14:creationId xmlns:p14="http://schemas.microsoft.com/office/powerpoint/2010/main" val="406228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A6E33-22CB-E6C6-5E41-75F8BE987E51}"/>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E39545B0-6759-B360-C698-7A0F0DD7A5FD}"/>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a:solidFill>
                  <a:schemeClr val="tx1"/>
                </a:solidFill>
                <a:latin typeface="+mj-lt"/>
              </a:rPr>
              <a:t>Mem Direct: On-demand Signal Access</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16461219-73E3-25EF-764F-50B2D8A0783C}"/>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AA1E03D0-B453-D8BD-FF8E-47FA943109AA}"/>
              </a:ext>
            </a:extLst>
          </p:cNvPr>
          <p:cNvSpPr>
            <a:spLocks noGrp="1"/>
          </p:cNvSpPr>
          <p:nvPr>
            <p:ph type="sldNum" sz="quarter" idx="12"/>
          </p:nvPr>
        </p:nvSpPr>
        <p:spPr/>
        <p:txBody>
          <a:bodyPr/>
          <a:lstStyle/>
          <a:p>
            <a:fld id="{49AE70B2-8BF9-45C0-BB95-33D1B9D3A854}" type="slidenum">
              <a:rPr lang="zh-CN" altLang="en-US" smtClean="0"/>
              <a:t>18</a:t>
            </a:fld>
            <a:endParaRPr lang="zh-CN" altLang="en-US"/>
          </a:p>
        </p:txBody>
      </p:sp>
      <p:sp>
        <p:nvSpPr>
          <p:cNvPr id="11" name="内容占位符 10">
            <a:extLst>
              <a:ext uri="{FF2B5EF4-FFF2-40B4-BE49-F238E27FC236}">
                <a16:creationId xmlns:a16="http://schemas.microsoft.com/office/drawing/2014/main" id="{576F50BA-4014-17F3-043F-216324C3A39A}"/>
              </a:ext>
            </a:extLst>
          </p:cNvPr>
          <p:cNvSpPr>
            <a:spLocks noGrp="1"/>
          </p:cNvSpPr>
          <p:nvPr>
            <p:ph idx="1"/>
          </p:nvPr>
        </p:nvSpPr>
        <p:spPr>
          <a:xfrm>
            <a:off x="480060" y="1548610"/>
            <a:ext cx="10515600" cy="5070630"/>
          </a:xfrm>
        </p:spPr>
        <p:txBody>
          <a:bodyPr/>
          <a:lstStyle/>
          <a:p>
            <a:pPr>
              <a:lnSpc>
                <a:spcPct val="100000"/>
              </a:lnSpc>
            </a:pPr>
            <a:r>
              <a:rPr lang="en-US" altLang="zh-CN">
                <a:solidFill>
                  <a:srgbClr val="008598"/>
                </a:solidFill>
              </a:rPr>
              <a:t>Signal Accessibility</a:t>
            </a:r>
          </a:p>
          <a:p>
            <a:pPr lvl="1">
              <a:lnSpc>
                <a:spcPct val="100000"/>
              </a:lnSpc>
            </a:pPr>
            <a:r>
              <a:rPr lang="en-US" altLang="zh-CN">
                <a:solidFill>
                  <a:schemeClr val="tx1"/>
                </a:solidFill>
              </a:rPr>
              <a:t>VPI,</a:t>
            </a:r>
            <a:r>
              <a:rPr lang="zh-CN" altLang="en-US">
                <a:solidFill>
                  <a:schemeClr val="tx1"/>
                </a:solidFill>
              </a:rPr>
              <a:t> </a:t>
            </a:r>
            <a:r>
              <a:rPr lang="en-US" altLang="zh-CN">
                <a:solidFill>
                  <a:schemeClr val="tx1"/>
                </a:solidFill>
              </a:rPr>
              <a:t>all signal</a:t>
            </a:r>
          </a:p>
          <a:p>
            <a:pPr lvl="1">
              <a:lnSpc>
                <a:spcPct val="100000"/>
              </a:lnSpc>
            </a:pPr>
            <a:r>
              <a:rPr lang="en-US" altLang="zh-CN">
                <a:solidFill>
                  <a:schemeClr val="tx1"/>
                </a:solidFill>
              </a:rPr>
              <a:t>DPI, compilation dynamic</a:t>
            </a:r>
          </a:p>
          <a:p>
            <a:pPr>
              <a:lnSpc>
                <a:spcPct val="100000"/>
              </a:lnSpc>
            </a:pPr>
            <a:endParaRPr lang="en-US" altLang="zh-CN">
              <a:solidFill>
                <a:schemeClr val="tx1"/>
              </a:solidFill>
            </a:endParaRPr>
          </a:p>
          <a:p>
            <a:pPr>
              <a:lnSpc>
                <a:spcPct val="100000"/>
              </a:lnSpc>
            </a:pPr>
            <a:r>
              <a:rPr lang="en-US" altLang="zh-CN" b="1">
                <a:solidFill>
                  <a:srgbClr val="008598"/>
                </a:solidFill>
              </a:rPr>
              <a:t>Faster</a:t>
            </a:r>
            <a:r>
              <a:rPr lang="en-US" altLang="zh-CN">
                <a:solidFill>
                  <a:srgbClr val="008598"/>
                </a:solidFill>
              </a:rPr>
              <a:t> Memory Direct</a:t>
            </a:r>
          </a:p>
          <a:p>
            <a:pPr lvl="1">
              <a:lnSpc>
                <a:spcPct val="100000"/>
              </a:lnSpc>
            </a:pPr>
            <a:r>
              <a:rPr lang="en-US" altLang="zh-CN">
                <a:solidFill>
                  <a:schemeClr val="tx1"/>
                </a:solidFill>
              </a:rPr>
              <a:t>Pointer to Simulator Variables</a:t>
            </a:r>
          </a:p>
          <a:p>
            <a:pPr lvl="1">
              <a:lnSpc>
                <a:spcPct val="100000"/>
              </a:lnSpc>
            </a:pPr>
            <a:r>
              <a:rPr lang="en-US" altLang="zh-CN">
                <a:solidFill>
                  <a:schemeClr val="tx1"/>
                </a:solidFill>
              </a:rPr>
              <a:t>Runtime Dynamic</a:t>
            </a:r>
          </a:p>
          <a:p>
            <a:pPr lvl="1">
              <a:lnSpc>
                <a:spcPct val="100000"/>
              </a:lnSpc>
            </a:pPr>
            <a:r>
              <a:rPr lang="en-US" altLang="zh-CN">
                <a:solidFill>
                  <a:schemeClr val="tx1"/>
                </a:solidFill>
              </a:rPr>
              <a:t>Up to 95% speedup</a:t>
            </a:r>
          </a:p>
          <a:p>
            <a:pPr lvl="1">
              <a:lnSpc>
                <a:spcPct val="100000"/>
              </a:lnSpc>
            </a:pPr>
            <a:r>
              <a:rPr lang="en-US" altLang="zh-CN">
                <a:solidFill>
                  <a:schemeClr val="tx1"/>
                </a:solidFill>
              </a:rPr>
              <a:t>Non-intrusive, </a:t>
            </a:r>
            <a:r>
              <a:rPr lang="en-US" altLang="zh-CN" err="1">
                <a:solidFill>
                  <a:schemeClr val="tx1"/>
                </a:solidFill>
              </a:rPr>
              <a:t>ymal</a:t>
            </a:r>
            <a:r>
              <a:rPr lang="en-US" altLang="zh-CN">
                <a:solidFill>
                  <a:schemeClr val="tx1"/>
                </a:solidFill>
              </a:rPr>
              <a:t>-based reflection</a:t>
            </a:r>
          </a:p>
        </p:txBody>
      </p:sp>
      <p:pic>
        <p:nvPicPr>
          <p:cNvPr id="2" name="图形 1">
            <a:extLst>
              <a:ext uri="{FF2B5EF4-FFF2-40B4-BE49-F238E27FC236}">
                <a16:creationId xmlns:a16="http://schemas.microsoft.com/office/drawing/2014/main" id="{AE4D071F-C02C-4311-5CD4-453BAF8BF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1039" y="1893543"/>
            <a:ext cx="6272761" cy="3238730"/>
          </a:xfrm>
          <a:prstGeom prst="rect">
            <a:avLst/>
          </a:prstGeom>
        </p:spPr>
      </p:pic>
    </p:spTree>
    <p:custDataLst>
      <p:tags r:id="rId1"/>
    </p:custDataLst>
    <p:extLst>
      <p:ext uri="{BB962C8B-B14F-4D97-AF65-F5344CB8AC3E}">
        <p14:creationId xmlns:p14="http://schemas.microsoft.com/office/powerpoint/2010/main" val="3468182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C6300-3FB9-C993-24CB-7CFA2607B09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3E5ED232-9B31-D89A-296B-154FA1A9D5B2}"/>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a:solidFill>
                  <a:schemeClr val="tx1"/>
                </a:solidFill>
                <a:latin typeface="+mj-lt"/>
              </a:rPr>
              <a:t>We also realized some benefits from these optimizations.</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61D7CF40-2738-B300-B480-0C2CCD28DDD4}"/>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8A031E32-C05B-BEC1-C0D6-A3A7B1E469E9}"/>
              </a:ext>
            </a:extLst>
          </p:cNvPr>
          <p:cNvSpPr>
            <a:spLocks noGrp="1"/>
          </p:cNvSpPr>
          <p:nvPr>
            <p:ph type="sldNum" sz="quarter" idx="12"/>
          </p:nvPr>
        </p:nvSpPr>
        <p:spPr/>
        <p:txBody>
          <a:bodyPr/>
          <a:lstStyle/>
          <a:p>
            <a:fld id="{49AE70B2-8BF9-45C0-BB95-33D1B9D3A854}" type="slidenum">
              <a:rPr lang="zh-CN" altLang="en-US" smtClean="0"/>
              <a:t>19</a:t>
            </a:fld>
            <a:endParaRPr lang="zh-CN" altLang="en-US"/>
          </a:p>
        </p:txBody>
      </p:sp>
      <p:sp>
        <p:nvSpPr>
          <p:cNvPr id="11" name="内容占位符 10">
            <a:extLst>
              <a:ext uri="{FF2B5EF4-FFF2-40B4-BE49-F238E27FC236}">
                <a16:creationId xmlns:a16="http://schemas.microsoft.com/office/drawing/2014/main" id="{C0C289FB-8896-4F71-8696-12D92E5D845D}"/>
              </a:ext>
            </a:extLst>
          </p:cNvPr>
          <p:cNvSpPr>
            <a:spLocks noGrp="1"/>
          </p:cNvSpPr>
          <p:nvPr>
            <p:ph idx="1"/>
          </p:nvPr>
        </p:nvSpPr>
        <p:spPr>
          <a:xfrm>
            <a:off x="657860" y="1365730"/>
            <a:ext cx="10515600" cy="5070630"/>
          </a:xfrm>
        </p:spPr>
        <p:txBody>
          <a:bodyPr/>
          <a:lstStyle/>
          <a:p>
            <a:pPr fontAlgn="base">
              <a:lnSpc>
                <a:spcPct val="100000"/>
              </a:lnSpc>
              <a:spcBef>
                <a:spcPts val="1200"/>
              </a:spcBef>
            </a:pPr>
            <a:r>
              <a:rPr lang="en-US" altLang="zh-CN" dirty="0">
                <a:latin typeface="Calibri" panose="020F0502020204030204" pitchFamily="34" charset="0"/>
                <a:ea typeface="Calibri" panose="020F0502020204030204" pitchFamily="34" charset="0"/>
                <a:cs typeface="Calibri" panose="020F0502020204030204" pitchFamily="34" charset="0"/>
              </a:rPr>
              <a:t>We achieved </a:t>
            </a:r>
          </a:p>
          <a:p>
            <a:pPr lvl="1" fontAlgn="base">
              <a:lnSpc>
                <a:spcPct val="100000"/>
              </a:lnSpc>
              <a:spcBef>
                <a:spcPts val="1200"/>
              </a:spcBef>
            </a:pPr>
            <a:r>
              <a:rPr lang="en-US" altLang="zh-CN" sz="2800" dirty="0">
                <a:latin typeface="Calibri" panose="020F0502020204030204" pitchFamily="34" charset="0"/>
                <a:ea typeface="Calibri" panose="020F0502020204030204" pitchFamily="34" charset="0"/>
                <a:cs typeface="Calibri" panose="020F0502020204030204" pitchFamily="34" charset="0"/>
              </a:rPr>
              <a:t>Better performance.</a:t>
            </a:r>
          </a:p>
          <a:p>
            <a:pPr lvl="1" fontAlgn="base">
              <a:lnSpc>
                <a:spcPct val="100000"/>
              </a:lnSpc>
              <a:spcBef>
                <a:spcPts val="1200"/>
              </a:spcBef>
            </a:pPr>
            <a:r>
              <a:rPr lang="en-US" altLang="zh-CN" sz="2800" dirty="0">
                <a:latin typeface="Calibri" panose="020F0502020204030204" pitchFamily="34" charset="0"/>
                <a:ea typeface="Calibri" panose="020F0502020204030204" pitchFamily="34" charset="0"/>
                <a:cs typeface="Calibri" panose="020F0502020204030204" pitchFamily="34" charset="0"/>
              </a:rPr>
              <a:t>Easier Programming</a:t>
            </a:r>
          </a:p>
          <a:p>
            <a:pPr lvl="1" fontAlgn="base">
              <a:lnSpc>
                <a:spcPct val="100000"/>
              </a:lnSpc>
              <a:spcBef>
                <a:spcPts val="1200"/>
              </a:spcBef>
            </a:pPr>
            <a:r>
              <a:rPr lang="en-US" altLang="zh-CN" sz="2800" dirty="0">
                <a:latin typeface="Calibri" panose="020F0502020204030204" pitchFamily="34" charset="0"/>
                <a:ea typeface="Calibri" panose="020F0502020204030204" pitchFamily="34" charset="0"/>
                <a:cs typeface="Calibri" panose="020F0502020204030204" pitchFamily="34" charset="0"/>
              </a:rPr>
              <a:t>A more compatible framework.</a:t>
            </a:r>
          </a:p>
          <a:p>
            <a:pPr lvl="1" fontAlgn="base">
              <a:lnSpc>
                <a:spcPct val="100000"/>
              </a:lnSpc>
              <a:spcBef>
                <a:spcPts val="1200"/>
              </a:spcBef>
            </a:pPr>
            <a:r>
              <a:rPr lang="en-US" altLang="zh-CN" sz="2800" dirty="0">
                <a:latin typeface="Calibri" panose="020F0502020204030204" pitchFamily="34" charset="0"/>
                <a:ea typeface="Calibri" panose="020F0502020204030204" pitchFamily="34" charset="0"/>
                <a:cs typeface="Calibri" panose="020F0502020204030204" pitchFamily="34" charset="0"/>
              </a:rPr>
              <a:t>A novel processor verification method.</a:t>
            </a:r>
          </a:p>
          <a:p>
            <a:pPr lvl="1" fontAlgn="base">
              <a:lnSpc>
                <a:spcPct val="100000"/>
              </a:lnSpc>
              <a:spcBef>
                <a:spcPts val="1200"/>
              </a:spcBef>
            </a:pPr>
            <a:endParaRPr lang="en-US" altLang="zh-CN" sz="2800"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00000"/>
              </a:lnSpc>
              <a:spcBef>
                <a:spcPts val="1200"/>
              </a:spcBef>
            </a:pPr>
            <a:endParaRPr lang="en-US" altLang="zh-CN" sz="2800" dirty="0">
              <a:latin typeface="Calibri" panose="020F0502020204030204" pitchFamily="34"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65734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pic>
        <p:nvPicPr>
          <p:cNvPr id="16" name="图片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29747" y="350981"/>
            <a:ext cx="3372485" cy="670560"/>
          </a:xfrm>
          <a:prstGeom prst="rect">
            <a:avLst/>
          </a:prstGeom>
        </p:spPr>
      </p:pic>
      <p:sp>
        <p:nvSpPr>
          <p:cNvPr id="13" name="矩形 12"/>
          <p:cNvSpPr/>
          <p:nvPr>
            <p:custDataLst>
              <p:tags r:id="rId2"/>
            </p:custDataLst>
          </p:nvPr>
        </p:nvSpPr>
        <p:spPr>
          <a:xfrm>
            <a:off x="720421" y="2108695"/>
            <a:ext cx="10751158" cy="1446550"/>
          </a:xfrm>
          <a:prstGeom prst="rect">
            <a:avLst/>
          </a:prstGeom>
          <a:effectLst>
            <a:outerShdw blurRad="50800" dist="38100" dir="5400000" algn="t" rotWithShape="0">
              <a:prstClr val="black">
                <a:alpha val="40000"/>
              </a:prstClr>
            </a:outerShdw>
          </a:effectLst>
        </p:spPr>
        <p:txBody>
          <a:bodyPr wrap="square">
            <a:spAutoFit/>
          </a:bodyPr>
          <a:lstStyle/>
          <a:p>
            <a:pPr algn="ctr"/>
            <a:r>
              <a:rPr lang="en-US" altLang="zh-CN" sz="4400" b="0" i="0">
                <a:solidFill>
                  <a:srgbClr val="212529"/>
                </a:solidFill>
                <a:effectLst/>
                <a:latin typeface="Calibri" panose="020F0502020204030204" pitchFamily="34" charset="0"/>
                <a:ea typeface="Calibri" panose="020F0502020204030204" pitchFamily="34" charset="0"/>
                <a:cs typeface="Calibri" panose="020F0502020204030204" pitchFamily="34" charset="0"/>
              </a:rPr>
              <a:t> UnityChip Verification:  Open-Source Multi-Language Hardware Verification</a:t>
            </a:r>
          </a:p>
        </p:txBody>
      </p:sp>
      <p:sp>
        <p:nvSpPr>
          <p:cNvPr id="3" name="文本框 2"/>
          <p:cNvSpPr txBox="1"/>
          <p:nvPr>
            <p:custDataLst>
              <p:tags r:id="rId3"/>
            </p:custDataLst>
          </p:nvPr>
        </p:nvSpPr>
        <p:spPr>
          <a:xfrm>
            <a:off x="3824901" y="4091205"/>
            <a:ext cx="4542198" cy="1091966"/>
          </a:xfrm>
          <a:prstGeom prst="rect">
            <a:avLst/>
          </a:prstGeom>
          <a:noFill/>
        </p:spPr>
        <p:txBody>
          <a:bodyPr wrap="square" rtlCol="0">
            <a:spAutoFit/>
          </a:bodyPr>
          <a:lstStyle/>
          <a:p>
            <a:pPr algn="ctr">
              <a:lnSpc>
                <a:spcPct val="120000"/>
              </a:lnSpc>
            </a:pPr>
            <a:r>
              <a:rPr lang="en-US" altLang="zh-CN" sz="2800" i="1">
                <a:solidFill>
                  <a:schemeClr val="dk1"/>
                </a:solidFill>
                <a:effectLst/>
                <a:ea typeface="阿里巴巴普惠体" panose="00020600040101010101" pitchFamily="18" charset="-122"/>
                <a:cs typeface="阿里巴巴普惠体" panose="00020600040101010101" pitchFamily="18" charset="-122"/>
              </a:rPr>
              <a:t>Yunlong Xie, </a:t>
            </a:r>
            <a:r>
              <a:rPr lang="en-US" altLang="zh-CN" sz="2800" i="1" err="1">
                <a:solidFill>
                  <a:schemeClr val="dk1"/>
                </a:solidFill>
                <a:effectLst/>
                <a:ea typeface="阿里巴巴普惠体" panose="00020600040101010101" pitchFamily="18" charset="-122"/>
                <a:cs typeface="阿里巴巴普惠体" panose="00020600040101010101" pitchFamily="18" charset="-122"/>
              </a:rPr>
              <a:t>Fangyuan</a:t>
            </a:r>
            <a:r>
              <a:rPr lang="en-US" altLang="zh-CN" sz="2800" i="1">
                <a:solidFill>
                  <a:schemeClr val="dk1"/>
                </a:solidFill>
                <a:effectLst/>
                <a:ea typeface="阿里巴巴普惠体" panose="00020600040101010101" pitchFamily="18" charset="-122"/>
                <a:cs typeface="阿里巴巴普惠体" panose="00020600040101010101" pitchFamily="18" charset="-122"/>
              </a:rPr>
              <a:t> Song</a:t>
            </a:r>
          </a:p>
          <a:p>
            <a:pPr algn="ctr">
              <a:lnSpc>
                <a:spcPct val="120000"/>
              </a:lnSpc>
            </a:pPr>
            <a:r>
              <a:rPr lang="en-US" altLang="zh-CN" sz="2800" i="1">
                <a:solidFill>
                  <a:schemeClr val="dk1"/>
                </a:solidFill>
                <a:ea typeface="阿里巴巴普惠体" panose="00020600040101010101" pitchFamily="18" charset="-122"/>
                <a:cs typeface="阿里巴巴普惠体" panose="00020600040101010101" pitchFamily="18" charset="-122"/>
              </a:rPr>
              <a:t>May 11th, 2025</a:t>
            </a:r>
            <a:endParaRPr lang="en-US" altLang="zh-CN" sz="2800" i="1">
              <a:solidFill>
                <a:schemeClr val="dk1"/>
              </a:solidFill>
              <a:effectLst/>
              <a:ea typeface="阿里巴巴普惠体" panose="00020600040101010101" pitchFamily="18" charset="-122"/>
              <a:cs typeface="阿里巴巴普惠体" panose="00020600040101010101" pitchFamily="18" charset="-122"/>
            </a:endParaRPr>
          </a:p>
        </p:txBody>
      </p:sp>
      <p:pic>
        <p:nvPicPr>
          <p:cNvPr id="1026" name="Picture 2">
            <a:extLst>
              <a:ext uri="{FF2B5EF4-FFF2-40B4-BE49-F238E27FC236}">
                <a16:creationId xmlns:a16="http://schemas.microsoft.com/office/drawing/2014/main" id="{E4AE3452-09F1-463A-6ED2-64467BC66C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2802" y="350981"/>
            <a:ext cx="4471089" cy="67577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文本&#10;&#10;AI 生成的内容可能不正确。">
            <a:extLst>
              <a:ext uri="{FF2B5EF4-FFF2-40B4-BE49-F238E27FC236}">
                <a16:creationId xmlns:a16="http://schemas.microsoft.com/office/drawing/2014/main" id="{B9966507-BA3C-D618-08A8-51FEFDCDEACA}"/>
              </a:ext>
            </a:extLst>
          </p:cNvPr>
          <p:cNvPicPr>
            <a:picLocks noChangeAspect="1"/>
          </p:cNvPicPr>
          <p:nvPr/>
        </p:nvPicPr>
        <p:blipFill>
          <a:blip r:embed="rId9" cstate="print">
            <a:extLst>
              <a:ext uri="{28A0092B-C50C-407E-A947-70E740481C1C}">
                <a14:useLocalDpi xmlns:a14="http://schemas.microsoft.com/office/drawing/2010/main" val="0"/>
              </a:ext>
            </a:extLst>
          </a:blip>
          <a:srcRect l="18888" t="38628" r="18733" b="38630"/>
          <a:stretch/>
        </p:blipFill>
        <p:spPr>
          <a:xfrm>
            <a:off x="9163050" y="350981"/>
            <a:ext cx="2487242" cy="6048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7DB59-1E45-1B0B-822F-C11DA0435D9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549242A5-6B99-A30C-29EF-BBE31D8A412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a:solidFill>
                  <a:schemeClr val="tx1"/>
                </a:solidFill>
                <a:latin typeface="+mj-lt"/>
              </a:rPr>
              <a:t>Performance: Faster Compilation &amp; Verification</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585EDDC7-68F1-55E8-ADED-8808566DAD19}"/>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233480A9-2E02-00F0-AAF1-66264B5153CA}"/>
              </a:ext>
            </a:extLst>
          </p:cNvPr>
          <p:cNvSpPr>
            <a:spLocks noGrp="1"/>
          </p:cNvSpPr>
          <p:nvPr>
            <p:ph type="sldNum" sz="quarter" idx="12"/>
          </p:nvPr>
        </p:nvSpPr>
        <p:spPr/>
        <p:txBody>
          <a:bodyPr/>
          <a:lstStyle/>
          <a:p>
            <a:fld id="{49AE70B2-8BF9-45C0-BB95-33D1B9D3A854}" type="slidenum">
              <a:rPr lang="zh-CN" altLang="en-US" smtClean="0"/>
              <a:t>20</a:t>
            </a:fld>
            <a:endParaRPr lang="zh-CN" altLang="en-US"/>
          </a:p>
        </p:txBody>
      </p:sp>
      <p:pic>
        <p:nvPicPr>
          <p:cNvPr id="4" name="图片 3">
            <a:extLst>
              <a:ext uri="{FF2B5EF4-FFF2-40B4-BE49-F238E27FC236}">
                <a16:creationId xmlns:a16="http://schemas.microsoft.com/office/drawing/2014/main" id="{FCCA5C71-A974-36F0-68BB-D3AEE87DCC7D}"/>
              </a:ext>
            </a:extLst>
          </p:cNvPr>
          <p:cNvPicPr>
            <a:picLocks noChangeAspect="1"/>
          </p:cNvPicPr>
          <p:nvPr/>
        </p:nvPicPr>
        <p:blipFill>
          <a:blip r:embed="rId6"/>
          <a:stretch>
            <a:fillRect/>
          </a:stretch>
        </p:blipFill>
        <p:spPr>
          <a:xfrm>
            <a:off x="708068" y="1647289"/>
            <a:ext cx="5052550" cy="2121595"/>
          </a:xfrm>
          <a:prstGeom prst="rect">
            <a:avLst/>
          </a:prstGeom>
        </p:spPr>
      </p:pic>
      <p:pic>
        <p:nvPicPr>
          <p:cNvPr id="6" name="图片 5">
            <a:extLst>
              <a:ext uri="{FF2B5EF4-FFF2-40B4-BE49-F238E27FC236}">
                <a16:creationId xmlns:a16="http://schemas.microsoft.com/office/drawing/2014/main" id="{5F80970F-548A-F01A-AB59-0AAA21165B66}"/>
              </a:ext>
            </a:extLst>
          </p:cNvPr>
          <p:cNvPicPr>
            <a:picLocks noChangeAspect="1"/>
          </p:cNvPicPr>
          <p:nvPr/>
        </p:nvPicPr>
        <p:blipFill>
          <a:blip r:embed="rId7"/>
          <a:stretch>
            <a:fillRect/>
          </a:stretch>
        </p:blipFill>
        <p:spPr>
          <a:xfrm>
            <a:off x="5760618" y="1647289"/>
            <a:ext cx="6075417" cy="3924995"/>
          </a:xfrm>
          <a:prstGeom prst="rect">
            <a:avLst/>
          </a:prstGeom>
        </p:spPr>
      </p:pic>
      <p:pic>
        <p:nvPicPr>
          <p:cNvPr id="10" name="图片 9">
            <a:extLst>
              <a:ext uri="{FF2B5EF4-FFF2-40B4-BE49-F238E27FC236}">
                <a16:creationId xmlns:a16="http://schemas.microsoft.com/office/drawing/2014/main" id="{3DFC0B2F-3903-8887-7DC6-78771FEA5C68}"/>
              </a:ext>
            </a:extLst>
          </p:cNvPr>
          <p:cNvPicPr>
            <a:picLocks noChangeAspect="1"/>
          </p:cNvPicPr>
          <p:nvPr/>
        </p:nvPicPr>
        <p:blipFill>
          <a:blip r:embed="rId8"/>
          <a:stretch>
            <a:fillRect/>
          </a:stretch>
        </p:blipFill>
        <p:spPr>
          <a:xfrm>
            <a:off x="944000" y="3977684"/>
            <a:ext cx="4816618" cy="1772784"/>
          </a:xfrm>
          <a:prstGeom prst="rect">
            <a:avLst/>
          </a:prstGeom>
        </p:spPr>
      </p:pic>
    </p:spTree>
    <p:custDataLst>
      <p:tags r:id="rId1"/>
    </p:custDataLst>
    <p:extLst>
      <p:ext uri="{BB962C8B-B14F-4D97-AF65-F5344CB8AC3E}">
        <p14:creationId xmlns:p14="http://schemas.microsoft.com/office/powerpoint/2010/main" val="3775128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443FD-EA75-F4DE-4415-076AB8A6FE78}"/>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C7F358DF-1DBB-7FD0-847B-54F5FF47ED88}"/>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dirty="0">
                <a:solidFill>
                  <a:schemeClr val="tx1"/>
                </a:solidFill>
                <a:latin typeface="+mj-lt"/>
              </a:rPr>
              <a:t>Event-Driven: From Polling Hell to Reactive Verification</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E4A8F967-929F-3FDA-AA30-E476C04B72B2}"/>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C41C987-9888-CEF5-B2CA-659E97266957}"/>
              </a:ext>
            </a:extLst>
          </p:cNvPr>
          <p:cNvSpPr>
            <a:spLocks noGrp="1"/>
          </p:cNvSpPr>
          <p:nvPr>
            <p:ph type="sldNum" sz="quarter" idx="12"/>
          </p:nvPr>
        </p:nvSpPr>
        <p:spPr/>
        <p:txBody>
          <a:bodyPr/>
          <a:lstStyle/>
          <a:p>
            <a:fld id="{49AE70B2-8BF9-45C0-BB95-33D1B9D3A854}" type="slidenum">
              <a:rPr lang="zh-CN" altLang="en-US" smtClean="0"/>
              <a:t>21</a:t>
            </a:fld>
            <a:endParaRPr lang="zh-CN" altLang="en-US"/>
          </a:p>
        </p:txBody>
      </p:sp>
      <p:pic>
        <p:nvPicPr>
          <p:cNvPr id="5" name="图片 4">
            <a:extLst>
              <a:ext uri="{FF2B5EF4-FFF2-40B4-BE49-F238E27FC236}">
                <a16:creationId xmlns:a16="http://schemas.microsoft.com/office/drawing/2014/main" id="{719221EC-1ED2-C503-6015-9CD13C3ED1BC}"/>
              </a:ext>
            </a:extLst>
          </p:cNvPr>
          <p:cNvPicPr>
            <a:picLocks noChangeAspect="1"/>
          </p:cNvPicPr>
          <p:nvPr/>
        </p:nvPicPr>
        <p:blipFill>
          <a:blip r:embed="rId6"/>
          <a:srcRect l="3954" t="4584" b="5251"/>
          <a:stretch/>
        </p:blipFill>
        <p:spPr>
          <a:xfrm>
            <a:off x="6201217" y="1913649"/>
            <a:ext cx="5110630" cy="3547872"/>
          </a:xfrm>
          <a:prstGeom prst="rect">
            <a:avLst/>
          </a:prstGeom>
        </p:spPr>
      </p:pic>
      <p:pic>
        <p:nvPicPr>
          <p:cNvPr id="7" name="图片 6">
            <a:extLst>
              <a:ext uri="{FF2B5EF4-FFF2-40B4-BE49-F238E27FC236}">
                <a16:creationId xmlns:a16="http://schemas.microsoft.com/office/drawing/2014/main" id="{D564F695-EEAF-65DE-1CC5-D9F7BCE89F61}"/>
              </a:ext>
            </a:extLst>
          </p:cNvPr>
          <p:cNvPicPr>
            <a:picLocks noChangeAspect="1"/>
          </p:cNvPicPr>
          <p:nvPr/>
        </p:nvPicPr>
        <p:blipFill>
          <a:blip r:embed="rId7"/>
          <a:srcRect t="1979" b="2038"/>
          <a:stretch/>
        </p:blipFill>
        <p:spPr>
          <a:xfrm>
            <a:off x="762006" y="1913649"/>
            <a:ext cx="5228779" cy="3547872"/>
          </a:xfrm>
          <a:prstGeom prst="rect">
            <a:avLst/>
          </a:prstGeom>
        </p:spPr>
      </p:pic>
    </p:spTree>
    <p:custDataLst>
      <p:tags r:id="rId1"/>
    </p:custDataLst>
    <p:extLst>
      <p:ext uri="{BB962C8B-B14F-4D97-AF65-F5344CB8AC3E}">
        <p14:creationId xmlns:p14="http://schemas.microsoft.com/office/powerpoint/2010/main" val="2781535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F50D-5420-6BB2-6DC9-8BDB7A4315ED}"/>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179E91B7-FF1E-973C-C81A-AB4517880FCD}"/>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dirty="0">
                <a:solidFill>
                  <a:schemeClr val="tx1"/>
                </a:solidFill>
                <a:latin typeface="+mj-lt"/>
              </a:rPr>
              <a:t>Toffee: Verification Frameworks</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1FC3D2BE-997C-7D4A-F901-44EBB85EF2D3}"/>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7B2B02CD-F228-42A7-C2C7-0A01CA0449E5}"/>
              </a:ext>
            </a:extLst>
          </p:cNvPr>
          <p:cNvSpPr>
            <a:spLocks noGrp="1"/>
          </p:cNvSpPr>
          <p:nvPr>
            <p:ph type="sldNum" sz="quarter" idx="12"/>
          </p:nvPr>
        </p:nvSpPr>
        <p:spPr/>
        <p:txBody>
          <a:bodyPr/>
          <a:lstStyle/>
          <a:p>
            <a:fld id="{49AE70B2-8BF9-45C0-BB95-33D1B9D3A854}" type="slidenum">
              <a:rPr lang="zh-CN" altLang="en-US" smtClean="0"/>
              <a:t>22</a:t>
            </a:fld>
            <a:endParaRPr lang="zh-CN" altLang="en-US"/>
          </a:p>
        </p:txBody>
      </p:sp>
      <p:sp>
        <p:nvSpPr>
          <p:cNvPr id="11" name="内容占位符 10">
            <a:extLst>
              <a:ext uri="{FF2B5EF4-FFF2-40B4-BE49-F238E27FC236}">
                <a16:creationId xmlns:a16="http://schemas.microsoft.com/office/drawing/2014/main" id="{251A89E1-3D21-EF27-2052-670D1747F023}"/>
              </a:ext>
            </a:extLst>
          </p:cNvPr>
          <p:cNvSpPr>
            <a:spLocks noGrp="1"/>
          </p:cNvSpPr>
          <p:nvPr>
            <p:ph idx="1"/>
          </p:nvPr>
        </p:nvSpPr>
        <p:spPr>
          <a:xfrm>
            <a:off x="657860" y="1365730"/>
            <a:ext cx="10515600" cy="5070630"/>
          </a:xfrm>
        </p:spPr>
        <p:txBody>
          <a:bodyPr/>
          <a:lstStyle/>
          <a:p>
            <a:r>
              <a:rPr lang="en-US" altLang="zh-CN">
                <a:solidFill>
                  <a:srgbClr val="008598"/>
                </a:solidFill>
              </a:rPr>
              <a:t> </a:t>
            </a:r>
            <a:endParaRPr lang="en-US" altLang="zh-CN"/>
          </a:p>
        </p:txBody>
      </p:sp>
      <p:pic>
        <p:nvPicPr>
          <p:cNvPr id="2" name="toffee">
            <a:hlinkClick r:id="" action="ppaction://media"/>
            <a:extLst>
              <a:ext uri="{FF2B5EF4-FFF2-40B4-BE49-F238E27FC236}">
                <a16:creationId xmlns:a16="http://schemas.microsoft.com/office/drawing/2014/main" id="{F81A56B7-6008-7020-6C00-A3747E289F04}"/>
              </a:ext>
            </a:extLst>
          </p:cNvPr>
          <p:cNvPicPr>
            <a:picLocks noChangeAspect="1"/>
          </p:cNvPicPr>
          <p:nvPr>
            <a:videoFile r:link="rId5"/>
            <p:extLst>
              <p:ext uri="{DAA4B4D4-6D71-4841-9C94-3DE7FCFB9230}">
                <p14:media xmlns:p14="http://schemas.microsoft.com/office/powerpoint/2010/main" r:embed="rId4"/>
              </p:ext>
            </p:extLst>
          </p:nvPr>
        </p:nvPicPr>
        <p:blipFill>
          <a:blip r:embed="rId8"/>
          <a:stretch>
            <a:fillRect/>
          </a:stretch>
        </p:blipFill>
        <p:spPr>
          <a:xfrm>
            <a:off x="1685532" y="1471237"/>
            <a:ext cx="8708520" cy="4898542"/>
          </a:xfrm>
          <a:prstGeom prst="rect">
            <a:avLst/>
          </a:prstGeom>
        </p:spPr>
      </p:pic>
    </p:spTree>
    <p:custDataLst>
      <p:tags r:id="rId1"/>
    </p:custDataLst>
    <p:extLst>
      <p:ext uri="{BB962C8B-B14F-4D97-AF65-F5344CB8AC3E}">
        <p14:creationId xmlns:p14="http://schemas.microsoft.com/office/powerpoint/2010/main" val="114135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A264E-766A-4CE9-141A-6F894A3CCEE3}"/>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E0E9864-544B-B39D-6A48-0C8125941AF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err="1">
                <a:solidFill>
                  <a:schemeClr val="tx1"/>
                </a:solidFill>
                <a:latin typeface="+mj-lt"/>
              </a:rPr>
              <a:t>XSPdb</a:t>
            </a:r>
            <a:r>
              <a:rPr lang="en-US" altLang="zh-CN">
                <a:solidFill>
                  <a:schemeClr val="tx1"/>
                </a:solidFill>
                <a:latin typeface="+mj-lt"/>
              </a:rPr>
              <a:t>:</a:t>
            </a:r>
            <a:r>
              <a:rPr lang="zh-CN" altLang="en-US">
                <a:solidFill>
                  <a:schemeClr val="tx1"/>
                </a:solidFill>
                <a:latin typeface="+mj-lt"/>
              </a:rPr>
              <a:t> </a:t>
            </a:r>
            <a:r>
              <a:rPr lang="en-US" altLang="zh-CN">
                <a:solidFill>
                  <a:schemeClr val="tx1"/>
                </a:solidFill>
                <a:latin typeface="+mj-lt"/>
              </a:rPr>
              <a:t>Bringing GDB Philosophy to Hardware</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AB6E169B-E12B-3792-089D-A53FB6C1A1E2}"/>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8BBE0F4-45CB-91FC-937D-EC4FA885E0F3}"/>
              </a:ext>
            </a:extLst>
          </p:cNvPr>
          <p:cNvSpPr>
            <a:spLocks noGrp="1"/>
          </p:cNvSpPr>
          <p:nvPr>
            <p:ph type="sldNum" sz="quarter" idx="12"/>
          </p:nvPr>
        </p:nvSpPr>
        <p:spPr/>
        <p:txBody>
          <a:bodyPr/>
          <a:lstStyle/>
          <a:p>
            <a:fld id="{49AE70B2-8BF9-45C0-BB95-33D1B9D3A854}" type="slidenum">
              <a:rPr lang="zh-CN" altLang="en-US" smtClean="0"/>
              <a:t>23</a:t>
            </a:fld>
            <a:endParaRPr lang="zh-CN" altLang="en-US"/>
          </a:p>
        </p:txBody>
      </p:sp>
      <p:sp>
        <p:nvSpPr>
          <p:cNvPr id="11" name="内容占位符 10">
            <a:extLst>
              <a:ext uri="{FF2B5EF4-FFF2-40B4-BE49-F238E27FC236}">
                <a16:creationId xmlns:a16="http://schemas.microsoft.com/office/drawing/2014/main" id="{89F2B27E-68EC-9EF4-FC57-BDC6EF79CAA1}"/>
              </a:ext>
            </a:extLst>
          </p:cNvPr>
          <p:cNvSpPr>
            <a:spLocks noGrp="1"/>
          </p:cNvSpPr>
          <p:nvPr>
            <p:ph idx="1"/>
          </p:nvPr>
        </p:nvSpPr>
        <p:spPr>
          <a:xfrm>
            <a:off x="657860" y="1365730"/>
            <a:ext cx="10515600" cy="5070630"/>
          </a:xfrm>
        </p:spPr>
        <p:txBody>
          <a:bodyPr/>
          <a:lstStyle/>
          <a:p>
            <a:r>
              <a:rPr lang="en-US" altLang="zh-CN">
                <a:solidFill>
                  <a:srgbClr val="008598"/>
                </a:solidFill>
              </a:rPr>
              <a:t> </a:t>
            </a:r>
            <a:endParaRPr lang="en-US" altLang="zh-CN"/>
          </a:p>
        </p:txBody>
      </p:sp>
      <p:pic>
        <p:nvPicPr>
          <p:cNvPr id="2" name="xspdb1">
            <a:hlinkClick r:id="" action="ppaction://media"/>
            <a:extLst>
              <a:ext uri="{FF2B5EF4-FFF2-40B4-BE49-F238E27FC236}">
                <a16:creationId xmlns:a16="http://schemas.microsoft.com/office/drawing/2014/main" id="{10C567BF-E0CC-F023-E742-24B5C53B7C24}"/>
              </a:ext>
            </a:extLst>
          </p:cNvPr>
          <p:cNvPicPr>
            <a:picLocks noChangeAspect="1"/>
          </p:cNvPicPr>
          <p:nvPr>
            <a:videoFile r:link="rId5"/>
            <p:extLst>
              <p:ext uri="{DAA4B4D4-6D71-4841-9C94-3DE7FCFB9230}">
                <p14:media xmlns:p14="http://schemas.microsoft.com/office/powerpoint/2010/main" r:embed="rId4"/>
              </p:ext>
            </p:extLst>
          </p:nvPr>
        </p:nvPicPr>
        <p:blipFill>
          <a:blip r:embed="rId8"/>
          <a:stretch>
            <a:fillRect/>
          </a:stretch>
        </p:blipFill>
        <p:spPr>
          <a:xfrm>
            <a:off x="1575006" y="1365730"/>
            <a:ext cx="8679930" cy="4882460"/>
          </a:xfrm>
          <a:prstGeom prst="rect">
            <a:avLst/>
          </a:prstGeom>
        </p:spPr>
      </p:pic>
    </p:spTree>
    <p:custDataLst>
      <p:tags r:id="rId1"/>
    </p:custDataLst>
    <p:extLst>
      <p:ext uri="{BB962C8B-B14F-4D97-AF65-F5344CB8AC3E}">
        <p14:creationId xmlns:p14="http://schemas.microsoft.com/office/powerpoint/2010/main" val="257909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9D346-2843-00E0-2920-51135F0317A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8A20D1D3-1C34-209D-AB9F-4861F7C8DC82}"/>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a:solidFill>
                  <a:schemeClr val="tx1"/>
                </a:solidFill>
                <a:latin typeface="+mj-lt"/>
              </a:rPr>
              <a:t>It's time to hands on. </a:t>
            </a:r>
          </a:p>
        </p:txBody>
      </p:sp>
      <p:cxnSp>
        <p:nvCxnSpPr>
          <p:cNvPr id="3" name="直接连接符 2">
            <a:extLst>
              <a:ext uri="{FF2B5EF4-FFF2-40B4-BE49-F238E27FC236}">
                <a16:creationId xmlns:a16="http://schemas.microsoft.com/office/drawing/2014/main" id="{86192F9C-4483-BC07-EA3A-46ED42EE1851}"/>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839581E4-9E43-9DAA-6612-3B6D90F47E63}"/>
              </a:ext>
            </a:extLst>
          </p:cNvPr>
          <p:cNvSpPr>
            <a:spLocks noGrp="1"/>
          </p:cNvSpPr>
          <p:nvPr>
            <p:ph type="sldNum" sz="quarter" idx="12"/>
          </p:nvPr>
        </p:nvSpPr>
        <p:spPr/>
        <p:txBody>
          <a:bodyPr/>
          <a:lstStyle/>
          <a:p>
            <a:fld id="{49AE70B2-8BF9-45C0-BB95-33D1B9D3A854}" type="slidenum">
              <a:rPr lang="zh-CN" altLang="en-US" smtClean="0"/>
              <a:t>24</a:t>
            </a:fld>
            <a:endParaRPr lang="zh-CN" altLang="en-US"/>
          </a:p>
        </p:txBody>
      </p:sp>
      <p:sp>
        <p:nvSpPr>
          <p:cNvPr id="11" name="内容占位符 10">
            <a:extLst>
              <a:ext uri="{FF2B5EF4-FFF2-40B4-BE49-F238E27FC236}">
                <a16:creationId xmlns:a16="http://schemas.microsoft.com/office/drawing/2014/main" id="{DE237640-F50A-428D-A547-520A87BB1E52}"/>
              </a:ext>
            </a:extLst>
          </p:cNvPr>
          <p:cNvSpPr>
            <a:spLocks noGrp="1"/>
          </p:cNvSpPr>
          <p:nvPr>
            <p:ph idx="1"/>
          </p:nvPr>
        </p:nvSpPr>
        <p:spPr>
          <a:xfrm>
            <a:off x="657860" y="1365730"/>
            <a:ext cx="10515600" cy="5070630"/>
          </a:xfrm>
        </p:spPr>
        <p:txBody>
          <a:bodyPr vert="horz" lIns="91440" tIns="45720" rIns="91440" bIns="45720" rtlCol="0" anchor="t">
            <a:normAutofit/>
          </a:bodyPr>
          <a:lstStyle/>
          <a:p>
            <a:r>
              <a:rPr lang="en-US" altLang="zh-CN" sz="3200" dirty="0">
                <a:solidFill>
                  <a:srgbClr val="008598"/>
                </a:solidFill>
                <a:latin typeface="Calibri"/>
                <a:ea typeface="宋体"/>
                <a:cs typeface="Calibri"/>
              </a:rPr>
              <a:t>We provide images that include code samples and environment.</a:t>
            </a:r>
          </a:p>
          <a:p>
            <a:pPr lvl="1"/>
            <a:r>
              <a:rPr lang="en-US" altLang="zh-CN" sz="2800" i="1" dirty="0">
                <a:solidFill>
                  <a:schemeClr val="tx1"/>
                </a:solidFill>
                <a:latin typeface="Calibri"/>
                <a:ea typeface="宋体"/>
                <a:cs typeface="Calibri"/>
              </a:rPr>
              <a:t>https://github.com/XS-MLVP/tutorial-records</a:t>
            </a:r>
          </a:p>
          <a:p>
            <a:r>
              <a:rPr lang="en-US" altLang="zh-CN" sz="3200" dirty="0">
                <a:solidFill>
                  <a:srgbClr val="008598"/>
                </a:solidFill>
                <a:latin typeface="Calibri"/>
                <a:ea typeface="宋体"/>
                <a:cs typeface="Calibri"/>
              </a:rPr>
              <a:t>Go through the workflows including:</a:t>
            </a:r>
          </a:p>
        </p:txBody>
      </p:sp>
      <p:grpSp>
        <p:nvGrpSpPr>
          <p:cNvPr id="7" name="组合 6">
            <a:extLst>
              <a:ext uri="{FF2B5EF4-FFF2-40B4-BE49-F238E27FC236}">
                <a16:creationId xmlns:a16="http://schemas.microsoft.com/office/drawing/2014/main" id="{E7174242-7461-4A3C-900B-42CF10F1A569}"/>
              </a:ext>
            </a:extLst>
          </p:cNvPr>
          <p:cNvGrpSpPr/>
          <p:nvPr/>
        </p:nvGrpSpPr>
        <p:grpSpPr>
          <a:xfrm>
            <a:off x="1037398" y="3527548"/>
            <a:ext cx="2797898" cy="2250952"/>
            <a:chOff x="1896647" y="3006848"/>
            <a:chExt cx="2797898" cy="2250952"/>
          </a:xfrm>
        </p:grpSpPr>
        <p:sp>
          <p:nvSpPr>
            <p:cNvPr id="5" name="圆角矩形 3">
              <a:extLst>
                <a:ext uri="{FF2B5EF4-FFF2-40B4-BE49-F238E27FC236}">
                  <a16:creationId xmlns:a16="http://schemas.microsoft.com/office/drawing/2014/main" id="{DE74BF67-C09E-E71E-7E9E-7F15F3458AF0}"/>
                </a:ext>
              </a:extLst>
            </p:cNvPr>
            <p:cNvSpPr/>
            <p:nvPr/>
          </p:nvSpPr>
          <p:spPr>
            <a:xfrm>
              <a:off x="1896647" y="3006848"/>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kumimoji="1" lang="en-US" altLang="zh-CN" sz="2000" b="1" dirty="0">
                  <a:solidFill>
                    <a:schemeClr val="tx1"/>
                  </a:solidFill>
                  <a:ea typeface="宋体"/>
                </a:rPr>
                <a:t>Picker (basic tool)</a:t>
              </a:r>
              <a:endParaRPr kumimoji="1" lang="zh-CN" altLang="en-US" sz="2000" b="1" dirty="0">
                <a:solidFill>
                  <a:schemeClr val="tx1"/>
                </a:solidFill>
              </a:endParaRPr>
            </a:p>
          </p:txBody>
        </p:sp>
        <p:sp>
          <p:nvSpPr>
            <p:cNvPr id="6" name="文本框 5">
              <a:extLst>
                <a:ext uri="{FF2B5EF4-FFF2-40B4-BE49-F238E27FC236}">
                  <a16:creationId xmlns:a16="http://schemas.microsoft.com/office/drawing/2014/main" id="{8E77B380-95F0-7B53-58B2-9BCE72D81338}"/>
                </a:ext>
              </a:extLst>
            </p:cNvPr>
            <p:cNvSpPr txBox="1"/>
            <p:nvPr/>
          </p:nvSpPr>
          <p:spPr>
            <a:xfrm>
              <a:off x="1896647" y="3594369"/>
              <a:ext cx="2797898" cy="101566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kumimoji="1" lang="en-US" altLang="zh-CN" sz="2000" dirty="0"/>
                <a:t>How it works</a:t>
              </a:r>
            </a:p>
            <a:p>
              <a:pPr marL="285750" indent="-285750">
                <a:buFont typeface="Arial" panose="020B0604020202020204" pitchFamily="34" charset="0"/>
                <a:buChar char="•"/>
              </a:pPr>
              <a:r>
                <a:rPr kumimoji="1" lang="en-US" sz="2000" dirty="0">
                  <a:ea typeface="+mn-lt"/>
                  <a:cs typeface="+mn-lt"/>
                </a:rPr>
                <a:t>How to use</a:t>
              </a:r>
            </a:p>
            <a:p>
              <a:pPr marL="285750" indent="-285750">
                <a:buFont typeface="Arial" panose="020B0604020202020204" pitchFamily="34" charset="0"/>
                <a:buChar char="•"/>
              </a:pPr>
              <a:r>
                <a:rPr kumimoji="1" lang="en-US" sz="2000" i="1" dirty="0">
                  <a:solidFill>
                    <a:srgbClr val="008598"/>
                  </a:solidFill>
                  <a:ea typeface="+mn-lt"/>
                  <a:cs typeface="+mn-lt"/>
                </a:rPr>
                <a:t>Example: Adder</a:t>
              </a:r>
            </a:p>
          </p:txBody>
        </p:sp>
      </p:grpSp>
      <p:grpSp>
        <p:nvGrpSpPr>
          <p:cNvPr id="14" name="组合 13">
            <a:extLst>
              <a:ext uri="{FF2B5EF4-FFF2-40B4-BE49-F238E27FC236}">
                <a16:creationId xmlns:a16="http://schemas.microsoft.com/office/drawing/2014/main" id="{77E2AF1F-D606-D8D8-3EB1-1D2A631BED98}"/>
              </a:ext>
            </a:extLst>
          </p:cNvPr>
          <p:cNvGrpSpPr/>
          <p:nvPr/>
        </p:nvGrpSpPr>
        <p:grpSpPr>
          <a:xfrm>
            <a:off x="4278845" y="3561595"/>
            <a:ext cx="2809494" cy="2250952"/>
            <a:chOff x="4278845" y="3561595"/>
            <a:chExt cx="2809494" cy="2250952"/>
          </a:xfrm>
        </p:grpSpPr>
        <p:sp>
          <p:nvSpPr>
            <p:cNvPr id="9" name="圆角矩形 10">
              <a:extLst>
                <a:ext uri="{FF2B5EF4-FFF2-40B4-BE49-F238E27FC236}">
                  <a16:creationId xmlns:a16="http://schemas.microsoft.com/office/drawing/2014/main" id="{AB2BD445-271F-7B9D-CC37-5EC80A22B63A}"/>
                </a:ext>
              </a:extLst>
            </p:cNvPr>
            <p:cNvSpPr/>
            <p:nvPr/>
          </p:nvSpPr>
          <p:spPr>
            <a:xfrm>
              <a:off x="4278845" y="3561595"/>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kumimoji="1" lang="en-US" altLang="zh-CN" sz="2000" b="1" dirty="0">
                  <a:solidFill>
                    <a:schemeClr val="tx1"/>
                  </a:solidFill>
                  <a:ea typeface="宋体"/>
                </a:rPr>
                <a:t>Toffee (framework)</a:t>
              </a:r>
              <a:endParaRPr lang="en-US" altLang="zh-CN" sz="2000" b="1" dirty="0">
                <a:solidFill>
                  <a:schemeClr val="tx1"/>
                </a:solidFill>
                <a:ea typeface="宋体"/>
                <a:cs typeface="Calibri"/>
              </a:endParaRPr>
            </a:p>
          </p:txBody>
        </p:sp>
        <p:sp>
          <p:nvSpPr>
            <p:cNvPr id="10" name="文本框 9">
              <a:extLst>
                <a:ext uri="{FF2B5EF4-FFF2-40B4-BE49-F238E27FC236}">
                  <a16:creationId xmlns:a16="http://schemas.microsoft.com/office/drawing/2014/main" id="{FDABC909-C65A-0661-0995-B49974A051AD}"/>
                </a:ext>
              </a:extLst>
            </p:cNvPr>
            <p:cNvSpPr txBox="1"/>
            <p:nvPr/>
          </p:nvSpPr>
          <p:spPr>
            <a:xfrm>
              <a:off x="4290441" y="4115069"/>
              <a:ext cx="2797898" cy="132343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kumimoji="1" lang="en-US" altLang="zh-CN" sz="2000" dirty="0">
                  <a:ea typeface="宋体"/>
                </a:rPr>
                <a:t>Signal Grouping</a:t>
              </a:r>
              <a:endParaRPr kumimoji="1" lang="en-US" altLang="zh-CN" sz="2000" dirty="0"/>
            </a:p>
            <a:p>
              <a:pPr marL="285750" indent="-285750">
                <a:buFont typeface="Arial" panose="020B0604020202020204" pitchFamily="34" charset="0"/>
                <a:buChar char="•"/>
              </a:pPr>
              <a:r>
                <a:rPr kumimoji="1" lang="en-US" altLang="zh-CN" sz="2000" dirty="0">
                  <a:ea typeface="宋体"/>
                </a:rPr>
                <a:t>Coverage Collection</a:t>
              </a:r>
              <a:endParaRPr kumimoji="1" lang="en-US" altLang="zh-CN" sz="2000" dirty="0"/>
            </a:p>
            <a:p>
              <a:pPr marL="285750" indent="-285750">
                <a:buFont typeface="Arial" panose="020B0604020202020204" pitchFamily="34" charset="0"/>
                <a:buChar char="•"/>
              </a:pPr>
              <a:r>
                <a:rPr lang="en-US" sz="2000" dirty="0">
                  <a:ea typeface="+mn-lt"/>
                  <a:cs typeface="+mn-lt"/>
                </a:rPr>
                <a:t>Asynchronous</a:t>
              </a:r>
            </a:p>
            <a:p>
              <a:pPr marL="285750" indent="-285750">
                <a:buFont typeface="Arial" panose="020B0604020202020204" pitchFamily="34" charset="0"/>
                <a:buChar char="•"/>
              </a:pPr>
              <a:r>
                <a:rPr kumimoji="1" lang="en-US" altLang="zh-CN" sz="2000" i="1" dirty="0">
                  <a:solidFill>
                    <a:srgbClr val="008598"/>
                  </a:solidFill>
                  <a:ea typeface="+mn-lt"/>
                  <a:cs typeface="+mn-lt"/>
                </a:rPr>
                <a:t>Example: Cache</a:t>
              </a:r>
              <a:endParaRPr kumimoji="1" lang="en-US" altLang="zh-CN" sz="2000" i="1" dirty="0">
                <a:solidFill>
                  <a:srgbClr val="008598"/>
                </a:solidFill>
              </a:endParaRPr>
            </a:p>
          </p:txBody>
        </p:sp>
      </p:grpSp>
      <p:grpSp>
        <p:nvGrpSpPr>
          <p:cNvPr id="18" name="组合 17">
            <a:extLst>
              <a:ext uri="{FF2B5EF4-FFF2-40B4-BE49-F238E27FC236}">
                <a16:creationId xmlns:a16="http://schemas.microsoft.com/office/drawing/2014/main" id="{20ACF917-B986-B4D9-6A3E-BEBAE9663368}"/>
              </a:ext>
            </a:extLst>
          </p:cNvPr>
          <p:cNvGrpSpPr/>
          <p:nvPr/>
        </p:nvGrpSpPr>
        <p:grpSpPr>
          <a:xfrm>
            <a:off x="7543484" y="3527548"/>
            <a:ext cx="2797898" cy="2250952"/>
            <a:chOff x="7543484" y="3527548"/>
            <a:chExt cx="2797898" cy="2250952"/>
          </a:xfrm>
        </p:grpSpPr>
        <p:sp>
          <p:nvSpPr>
            <p:cNvPr id="8" name="文本框 7">
              <a:extLst>
                <a:ext uri="{FF2B5EF4-FFF2-40B4-BE49-F238E27FC236}">
                  <a16:creationId xmlns:a16="http://schemas.microsoft.com/office/drawing/2014/main" id="{791955C7-34A7-C903-FCFB-8B5CC113BEA2}"/>
                </a:ext>
              </a:extLst>
            </p:cNvPr>
            <p:cNvSpPr txBox="1"/>
            <p:nvPr/>
          </p:nvSpPr>
          <p:spPr>
            <a:xfrm>
              <a:off x="7543484" y="4115069"/>
              <a:ext cx="2797898" cy="101566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kumimoji="1" lang="en-US" altLang="zh-CN" sz="2000" dirty="0"/>
                <a:t>RTL debug like GDB</a:t>
              </a:r>
            </a:p>
            <a:p>
              <a:pPr marL="285750" indent="-285750">
                <a:buFont typeface="Arial" panose="020B0604020202020204" pitchFamily="34" charset="0"/>
                <a:buChar char="•"/>
              </a:pPr>
              <a:r>
                <a:rPr kumimoji="1" lang="en-US" altLang="zh-CN" sz="2000" dirty="0">
                  <a:ea typeface="宋体"/>
                </a:rPr>
                <a:t>Interactive Debugging</a:t>
              </a:r>
            </a:p>
            <a:p>
              <a:pPr marL="285750" indent="-285750">
                <a:buFont typeface="Arial" panose="020B0604020202020204" pitchFamily="34" charset="0"/>
                <a:buChar char="•"/>
              </a:pPr>
              <a:r>
                <a:rPr kumimoji="1" lang="en-US" altLang="zh-CN" sz="2000" i="1" dirty="0">
                  <a:solidFill>
                    <a:srgbClr val="008598"/>
                  </a:solidFill>
                  <a:ea typeface="宋体"/>
                </a:rPr>
                <a:t>Example: </a:t>
              </a:r>
              <a:r>
                <a:rPr kumimoji="1" lang="en-US" altLang="zh-CN" sz="2000" i="1" dirty="0" err="1">
                  <a:solidFill>
                    <a:srgbClr val="008598"/>
                  </a:solidFill>
                  <a:ea typeface="宋体"/>
                </a:rPr>
                <a:t>XiangShan</a:t>
              </a:r>
              <a:endParaRPr kumimoji="1" lang="en-US" altLang="zh-CN" sz="2000" i="1" dirty="0">
                <a:solidFill>
                  <a:srgbClr val="008598"/>
                </a:solidFill>
              </a:endParaRPr>
            </a:p>
          </p:txBody>
        </p:sp>
        <p:sp>
          <p:nvSpPr>
            <p:cNvPr id="15" name="圆角矩形 11">
              <a:extLst>
                <a:ext uri="{FF2B5EF4-FFF2-40B4-BE49-F238E27FC236}">
                  <a16:creationId xmlns:a16="http://schemas.microsoft.com/office/drawing/2014/main" id="{F3F2DA33-85F2-87A5-4A49-07E928AC023A}"/>
                </a:ext>
              </a:extLst>
            </p:cNvPr>
            <p:cNvSpPr/>
            <p:nvPr/>
          </p:nvSpPr>
          <p:spPr>
            <a:xfrm>
              <a:off x="7543484" y="3527548"/>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ltLang="zh-CN" sz="2000" b="1" dirty="0" err="1">
                  <a:solidFill>
                    <a:schemeClr val="tx1"/>
                  </a:solidFill>
                  <a:ea typeface="宋体"/>
                  <a:cs typeface="Calibri"/>
                </a:rPr>
                <a:t>XSPdb</a:t>
              </a:r>
              <a:r>
                <a:rPr lang="en-US" altLang="zh-CN" sz="2000" b="1" dirty="0">
                  <a:solidFill>
                    <a:schemeClr val="tx1"/>
                  </a:solidFill>
                  <a:ea typeface="宋体"/>
                  <a:cs typeface="Calibri"/>
                </a:rPr>
                <a:t> (</a:t>
              </a:r>
              <a:r>
                <a:rPr lang="en-US" altLang="zh-CN" sz="2000" b="1" dirty="0" err="1">
                  <a:solidFill>
                    <a:schemeClr val="tx1"/>
                  </a:solidFill>
                  <a:ea typeface="宋体"/>
                  <a:cs typeface="Calibri"/>
                </a:rPr>
                <a:t>cpu</a:t>
              </a:r>
              <a:r>
                <a:rPr lang="en-US" altLang="zh-CN" sz="2000" b="1" dirty="0">
                  <a:solidFill>
                    <a:schemeClr val="tx1"/>
                  </a:solidFill>
                  <a:ea typeface="宋体"/>
                  <a:cs typeface="Calibri"/>
                </a:rPr>
                <a:t> debug)</a:t>
              </a:r>
            </a:p>
          </p:txBody>
        </p:sp>
      </p:grpSp>
    </p:spTree>
    <p:custDataLst>
      <p:tags r:id="rId1"/>
    </p:custDataLst>
    <p:extLst>
      <p:ext uri="{BB962C8B-B14F-4D97-AF65-F5344CB8AC3E}">
        <p14:creationId xmlns:p14="http://schemas.microsoft.com/office/powerpoint/2010/main" val="3123200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B96D0-2545-1693-8B02-EFA1A4D4079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8A81196B-247D-7773-B5BA-2B92B1711E3B}"/>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en-US" altLang="zh-CN" sz="4000">
                <a:solidFill>
                  <a:schemeClr val="tx1"/>
                </a:solidFill>
                <a:latin typeface="+mj-lt"/>
              </a:rPr>
              <a:t>Before start, let's download the necessary packages</a:t>
            </a:r>
            <a:endParaRPr lang="zh-CN" altLang="en-US" sz="4000">
              <a:solidFill>
                <a:schemeClr val="tx1"/>
              </a:solidFill>
              <a:latin typeface="+mj-lt"/>
            </a:endParaRPr>
          </a:p>
        </p:txBody>
      </p:sp>
      <p:cxnSp>
        <p:nvCxnSpPr>
          <p:cNvPr id="3" name="直接连接符 2">
            <a:extLst>
              <a:ext uri="{FF2B5EF4-FFF2-40B4-BE49-F238E27FC236}">
                <a16:creationId xmlns:a16="http://schemas.microsoft.com/office/drawing/2014/main" id="{694D7B5E-CDAE-53D8-0C3B-E17BB6A98A3A}"/>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4710E262-2143-990C-256B-D1D154721C02}"/>
              </a:ext>
            </a:extLst>
          </p:cNvPr>
          <p:cNvSpPr>
            <a:spLocks noGrp="1"/>
          </p:cNvSpPr>
          <p:nvPr>
            <p:ph type="sldNum" sz="quarter" idx="12"/>
          </p:nvPr>
        </p:nvSpPr>
        <p:spPr/>
        <p:txBody>
          <a:bodyPr/>
          <a:lstStyle/>
          <a:p>
            <a:fld id="{49AE70B2-8BF9-45C0-BB95-33D1B9D3A854}" type="slidenum">
              <a:rPr lang="zh-CN" altLang="en-US" smtClean="0"/>
              <a:t>25</a:t>
            </a:fld>
            <a:endParaRPr lang="zh-CN" altLang="en-US"/>
          </a:p>
        </p:txBody>
      </p:sp>
      <p:sp>
        <p:nvSpPr>
          <p:cNvPr id="4" name="内容占位符 3">
            <a:extLst>
              <a:ext uri="{FF2B5EF4-FFF2-40B4-BE49-F238E27FC236}">
                <a16:creationId xmlns:a16="http://schemas.microsoft.com/office/drawing/2014/main" id="{B3F0AE7E-C495-013E-D195-D2D53662C1B4}"/>
              </a:ext>
            </a:extLst>
          </p:cNvPr>
          <p:cNvSpPr>
            <a:spLocks noGrp="1"/>
          </p:cNvSpPr>
          <p:nvPr>
            <p:ph idx="1"/>
          </p:nvPr>
        </p:nvSpPr>
        <p:spPr>
          <a:xfrm>
            <a:off x="476252" y="2973386"/>
            <a:ext cx="5397498" cy="1539875"/>
          </a:xfrm>
          <a:ln w="28575">
            <a:solidFill>
              <a:schemeClr val="accent2"/>
            </a:solidFill>
          </a:ln>
        </p:spPr>
        <p:txBody>
          <a:bodyPr>
            <a:normAutofit/>
          </a:bodyPr>
          <a:lstStyle/>
          <a:p>
            <a:pPr marL="0" indent="0" algn="ctr">
              <a:buNone/>
            </a:pPr>
            <a:r>
              <a:rPr lang="en-US" altLang="zh-CN" b="1" i="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IF</a:t>
            </a:r>
            <a:r>
              <a:rPr lang="en-US" altLang="zh-CN" i="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 R</a:t>
            </a:r>
            <a:r>
              <a:rPr lang="en-US" altLang="zh-CN" b="0" i="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emote server</a:t>
            </a:r>
            <a:endParaRPr lang="en-US" altLang="zh-CN" sz="2000"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en-US" altLang="zh-CN"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Pull Images from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endParaRPr kumimoji="0" lang="en-US" altLang="zh-CN"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marL="0" indent="0">
              <a:buNone/>
            </a:pPr>
            <a:r>
              <a:rPr lang="en-US" altLang="zh-CN" sz="2400" dirty="0">
                <a:latin typeface="+mj-lt"/>
                <a:cs typeface="Cascadia Code" panose="020B0609020000020004" pitchFamily="49" charset="0"/>
              </a:rPr>
              <a:t>docker pull ghcr.io/</a:t>
            </a:r>
            <a:r>
              <a:rPr lang="en-US" altLang="zh-CN" sz="2400" dirty="0" err="1">
                <a:latin typeface="+mj-lt"/>
                <a:cs typeface="Cascadia Code" panose="020B0609020000020004" pitchFamily="49" charset="0"/>
              </a:rPr>
              <a:t>xs-mlvp</a:t>
            </a:r>
            <a:r>
              <a:rPr lang="en-US" altLang="zh-CN" sz="2400" dirty="0">
                <a:latin typeface="+mj-lt"/>
                <a:cs typeface="Cascadia Code" panose="020B0609020000020004" pitchFamily="49" charset="0"/>
              </a:rPr>
              <a:t>/</a:t>
            </a:r>
            <a:r>
              <a:rPr lang="en-US" altLang="zh-CN" sz="2400" dirty="0" err="1">
                <a:latin typeface="+mj-lt"/>
                <a:cs typeface="Cascadia Code" panose="020B0609020000020004" pitchFamily="49" charset="0"/>
              </a:rPr>
              <a:t>envfull:latest</a:t>
            </a:r>
            <a:endParaRPr lang="zh-CN" altLang="en-US" sz="2400" dirty="0">
              <a:latin typeface="+mj-lt"/>
              <a:cs typeface="Cascadia Code" panose="020B0609020000020004" pitchFamily="49" charset="0"/>
            </a:endParaRPr>
          </a:p>
        </p:txBody>
      </p:sp>
      <p:sp>
        <p:nvSpPr>
          <p:cNvPr id="6" name="内容占位符 3">
            <a:extLst>
              <a:ext uri="{FF2B5EF4-FFF2-40B4-BE49-F238E27FC236}">
                <a16:creationId xmlns:a16="http://schemas.microsoft.com/office/drawing/2014/main" id="{482D6E97-D80F-04F2-2471-0928C7517975}"/>
              </a:ext>
            </a:extLst>
          </p:cNvPr>
          <p:cNvSpPr txBox="1">
            <a:spLocks/>
          </p:cNvSpPr>
          <p:nvPr/>
        </p:nvSpPr>
        <p:spPr>
          <a:xfrm>
            <a:off x="6096000" y="1270004"/>
            <a:ext cx="5911850" cy="3243257"/>
          </a:xfrm>
          <a:prstGeom prst="rect">
            <a:avLst/>
          </a:prstGeom>
          <a:ln w="28575">
            <a:solidFill>
              <a:schemeClr val="accent2"/>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en-US" altLang="zh-CN" b="1" i="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IF</a:t>
            </a:r>
            <a:r>
              <a:rPr lang="en-US" altLang="zh-CN" i="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 Local Laptop</a:t>
            </a: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Connect Our </a:t>
            </a:r>
            <a:r>
              <a:rPr kumimoji="0" lang="en-US" altLang="zh-CN" sz="2400"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Password: UnityChip2025</a:t>
            </a:r>
          </a:p>
          <a:p>
            <a:pPr marL="514350" indent="-514350">
              <a:buFont typeface="+mj-lt"/>
              <a:buAutoNum type="arabicPeriod"/>
              <a:defRPr/>
            </a:pPr>
            <a:r>
              <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Download Image Tar and Load</a:t>
            </a: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http://192.168.219.118:9527/</a:t>
            </a:r>
            <a:b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b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download/envfull.tar.gz</a:t>
            </a: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5B351D49-96AD-1A62-2AF4-D5F24D141F3D}"/>
              </a:ext>
            </a:extLst>
          </p:cNvPr>
          <p:cNvSpPr txBox="1">
            <a:spLocks/>
          </p:cNvSpPr>
          <p:nvPr/>
        </p:nvSpPr>
        <p:spPr>
          <a:xfrm>
            <a:off x="476252" y="4676770"/>
            <a:ext cx="11588752" cy="1901827"/>
          </a:xfrm>
          <a:prstGeom prst="rect">
            <a:avLst/>
          </a:prstGeom>
          <a:ln w="28575">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i="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How to run the container </a:t>
            </a:r>
          </a:p>
          <a:p>
            <a:pPr marL="0" indent="0" algn="ctr">
              <a:buFont typeface="Arial" panose="020B0604020202090204" pitchFamily="34" charset="0"/>
              <a:buNone/>
            </a:pPr>
            <a:r>
              <a:rPr lang="en-US" altLang="zh-CN" sz="2400" dirty="0">
                <a:solidFill>
                  <a:schemeClr val="tx1"/>
                </a:solidFill>
                <a:ea typeface="Cascadia Code" panose="020B0609020000020004" pitchFamily="49" charset="0"/>
                <a:cs typeface="Cascadia Code" panose="020B0609020000020004" pitchFamily="49" charset="0"/>
              </a:rPr>
              <a:t>https://github.com/XS-MLVP/tutorial-records/blob/master/tutorials/README.md</a:t>
            </a:r>
          </a:p>
          <a:p>
            <a:pPr marL="0" indent="0" algn="ctr">
              <a:buFont typeface="Arial" panose="020B0604020202090204" pitchFamily="34" charset="0"/>
              <a:buNone/>
            </a:pPr>
            <a:r>
              <a:rPr lang="en-US" altLang="zh-CN" sz="2400" i="1" dirty="0">
                <a:solidFill>
                  <a:schemeClr val="tx1"/>
                </a:solidFill>
                <a:ea typeface="Cascadia Code" panose="020B0609020000020004" pitchFamily="49" charset="0"/>
                <a:cs typeface="Cascadia Code" panose="020B0609020000020004" pitchFamily="49" charset="0"/>
              </a:rPr>
              <a:t>OR</a:t>
            </a:r>
          </a:p>
          <a:p>
            <a:pPr marL="0" indent="0" algn="ctr">
              <a:buFont typeface="Arial" panose="020B0604020202090204" pitchFamily="34" charset="0"/>
              <a:buNone/>
            </a:pPr>
            <a:r>
              <a:rPr lang="en-US" altLang="zh-CN" b="1" dirty="0">
                <a:solidFill>
                  <a:srgbClr val="008598"/>
                </a:solidFill>
                <a:ea typeface="Cascadia Code" panose="020B0609020000020004" pitchFamily="49" charset="0"/>
                <a:cs typeface="Cascadia Code" panose="020B0609020000020004" pitchFamily="49" charset="0"/>
              </a:rPr>
              <a:t>Next Page</a:t>
            </a: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 name="内容占位符 3">
            <a:extLst>
              <a:ext uri="{FF2B5EF4-FFF2-40B4-BE49-F238E27FC236}">
                <a16:creationId xmlns:a16="http://schemas.microsoft.com/office/drawing/2014/main" id="{BC9B28EE-D483-30A1-FC9B-1C180CBBDA59}"/>
              </a:ext>
            </a:extLst>
          </p:cNvPr>
          <p:cNvSpPr txBox="1">
            <a:spLocks/>
          </p:cNvSpPr>
          <p:nvPr/>
        </p:nvSpPr>
        <p:spPr>
          <a:xfrm>
            <a:off x="476251" y="1270003"/>
            <a:ext cx="5397498" cy="1539875"/>
          </a:xfrm>
          <a:prstGeom prst="rect">
            <a:avLst/>
          </a:prstGeom>
          <a:ln w="28575">
            <a:solidFill>
              <a:schemeClr val="accent2"/>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sz="3200"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sz="3200"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sz="3200"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endParaRPr lang="zh-CN" altLang="en-US" b="1" dirty="0">
              <a:solidFill>
                <a:schemeClr val="tx1"/>
              </a:solidFill>
              <a:latin typeface="Cascadia Code NF" panose="020B0609020000020004" pitchFamily="49" charset="0"/>
              <a:cs typeface="Cascadia Code NF" panose="020B0609020000020004" pitchFamily="49" charset="0"/>
            </a:endParaRPr>
          </a:p>
        </p:txBody>
      </p:sp>
    </p:spTree>
    <p:custDataLst>
      <p:tags r:id="rId1"/>
    </p:custDataLst>
    <p:extLst>
      <p:ext uri="{BB962C8B-B14F-4D97-AF65-F5344CB8AC3E}">
        <p14:creationId xmlns:p14="http://schemas.microsoft.com/office/powerpoint/2010/main" val="3972539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26D2C-5137-4A08-C8CC-BF11E97F580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25B0CD6-1319-6B70-D035-961CB227F337}"/>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a:solidFill>
                  <a:schemeClr val="tx1"/>
                </a:solidFill>
                <a:latin typeface="+mj-lt"/>
                <a:ea typeface="微软雅黑"/>
              </a:rPr>
              <a:t>Prerequisites</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6655D812-A7C1-E22D-AB52-219EA71B770D}"/>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72F22E8-CEE5-1396-118C-82A42F02FE29}"/>
              </a:ext>
            </a:extLst>
          </p:cNvPr>
          <p:cNvSpPr>
            <a:spLocks noGrp="1"/>
          </p:cNvSpPr>
          <p:nvPr>
            <p:ph type="sldNum" sz="quarter" idx="12"/>
          </p:nvPr>
        </p:nvSpPr>
        <p:spPr/>
        <p:txBody>
          <a:bodyPr/>
          <a:lstStyle/>
          <a:p>
            <a:fld id="{49AE70B2-8BF9-45C0-BB95-33D1B9D3A854}" type="slidenum">
              <a:rPr lang="zh-CN" altLang="en-US" smtClean="0"/>
              <a:t>26</a:t>
            </a:fld>
            <a:endParaRPr lang="zh-CN" altLang="en-US"/>
          </a:p>
        </p:txBody>
      </p:sp>
      <p:sp>
        <p:nvSpPr>
          <p:cNvPr id="4" name="矩形 3">
            <a:extLst>
              <a:ext uri="{FF2B5EF4-FFF2-40B4-BE49-F238E27FC236}">
                <a16:creationId xmlns:a16="http://schemas.microsoft.com/office/drawing/2014/main" id="{F5E90768-8D3A-59C1-D427-9E3FBA582627}"/>
              </a:ext>
            </a:extLst>
          </p:cNvPr>
          <p:cNvSpPr/>
          <p:nvPr/>
        </p:nvSpPr>
        <p:spPr>
          <a:xfrm>
            <a:off x="656556" y="1925207"/>
            <a:ext cx="11159391" cy="4340581"/>
          </a:xfrm>
          <a:prstGeom prst="rect">
            <a:avLst/>
          </a:prstGeom>
          <a:solidFill>
            <a:schemeClr val="bg1">
              <a:lumMod val="95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ea typeface="宋体"/>
              <a:cs typeface="Calibri"/>
            </a:endParaRPr>
          </a:p>
        </p:txBody>
      </p:sp>
      <p:sp>
        <p:nvSpPr>
          <p:cNvPr id="11" name="内容占位符 10">
            <a:extLst>
              <a:ext uri="{FF2B5EF4-FFF2-40B4-BE49-F238E27FC236}">
                <a16:creationId xmlns:a16="http://schemas.microsoft.com/office/drawing/2014/main" id="{FAC6879C-EDB5-605A-8A6A-0575BBFBFF41}"/>
              </a:ext>
            </a:extLst>
          </p:cNvPr>
          <p:cNvSpPr>
            <a:spLocks noGrp="1"/>
          </p:cNvSpPr>
          <p:nvPr>
            <p:ph idx="1"/>
          </p:nvPr>
        </p:nvSpPr>
        <p:spPr>
          <a:xfrm>
            <a:off x="657860" y="1925207"/>
            <a:ext cx="11489266" cy="4431143"/>
          </a:xfrm>
        </p:spPr>
        <p:txBody>
          <a:bodyPr vert="horz" lIns="91440" tIns="45720" rIns="91440" bIns="45720" rtlCol="0" anchor="t">
            <a:normAutofit/>
          </a:bodyPr>
          <a:lstStyle/>
          <a:p>
            <a:pPr marL="0" indent="0">
              <a:lnSpc>
                <a:spcPct val="150000"/>
              </a:lnSpc>
              <a:spcBef>
                <a:spcPts val="0"/>
              </a:spcBef>
              <a:buNone/>
            </a:pPr>
            <a:r>
              <a:rPr lang="en-US" b="1" dirty="0">
                <a:solidFill>
                  <a:srgbClr val="006600"/>
                </a:solidFill>
                <a:latin typeface="Calibri"/>
                <a:ea typeface="Calibri"/>
                <a:cs typeface="Calibri"/>
              </a:rPr>
              <a:t># L</a:t>
            </a:r>
            <a:r>
              <a:rPr lang="en-US" altLang="zh-CN" b="1" dirty="0">
                <a:solidFill>
                  <a:srgbClr val="006600"/>
                </a:solidFill>
                <a:latin typeface="Calibri"/>
                <a:ea typeface="Calibri"/>
                <a:cs typeface="Calibri"/>
              </a:rPr>
              <a:t>ocal Computer with Shell</a:t>
            </a:r>
          </a:p>
          <a:p>
            <a:pPr marL="0" indent="0">
              <a:lnSpc>
                <a:spcPct val="150000"/>
              </a:lnSpc>
              <a:spcBef>
                <a:spcPts val="0"/>
              </a:spcBef>
              <a:buNone/>
            </a:pPr>
            <a:r>
              <a:rPr lang="en-US" altLang="zh-CN" sz="2400" b="1" dirty="0">
                <a:solidFill>
                  <a:schemeClr val="tx1"/>
                </a:solidFill>
                <a:latin typeface="Consolas" panose="020B0609020204030204" pitchFamily="49" charset="0"/>
                <a:ea typeface="宋体"/>
                <a:cs typeface="Calibri"/>
              </a:rPr>
              <a:t>$</a:t>
            </a:r>
            <a:r>
              <a:rPr lang="zh-CN" altLang="en-US" sz="2400" b="1" dirty="0">
                <a:solidFill>
                  <a:schemeClr val="tx1"/>
                </a:solidFill>
                <a:latin typeface="Consolas" panose="020B0609020204030204" pitchFamily="49" charset="0"/>
                <a:ea typeface="宋体"/>
                <a:cs typeface="Calibri"/>
              </a:rPr>
              <a:t> </a:t>
            </a:r>
            <a:r>
              <a:rPr lang="en-US" altLang="zh-CN" sz="2400" b="1" dirty="0">
                <a:solidFill>
                  <a:schemeClr val="tx1"/>
                </a:solidFill>
                <a:latin typeface="Consolas" panose="020B0609020204030204" pitchFamily="49" charset="0"/>
                <a:ea typeface="宋体"/>
                <a:cs typeface="Calibri"/>
              </a:rPr>
              <a:t>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r>
              <a:rPr lang="en-US" altLang="zh-CN" sz="2400" b="1" dirty="0">
                <a:solidFill>
                  <a:schemeClr val="tx1"/>
                </a:solidFill>
                <a:latin typeface="Consolas" panose="020B0609020204030204" pitchFamily="49" charset="0"/>
                <a:ea typeface="宋体"/>
                <a:cs typeface="Calibri"/>
              </a:rPr>
              <a:t> </a:t>
            </a:r>
          </a:p>
          <a:p>
            <a:pPr marL="0" indent="0">
              <a:lnSpc>
                <a:spcPct val="150000"/>
              </a:lnSpc>
              <a:spcBef>
                <a:spcPts val="0"/>
              </a:spcBef>
              <a:buNone/>
            </a:pPr>
            <a:r>
              <a:rPr lang="en-US" altLang="zh-SG" b="1" dirty="0">
                <a:solidFill>
                  <a:srgbClr val="006600"/>
                </a:solidFill>
                <a:latin typeface="Calibri"/>
                <a:ea typeface="Calibri"/>
                <a:cs typeface="Calibri"/>
              </a:rPr>
              <a:t># Remote server</a:t>
            </a:r>
            <a:r>
              <a:rPr lang="en-US" altLang="zh-CN" b="1" dirty="0">
                <a:solidFill>
                  <a:srgbClr val="006600"/>
                </a:solidFill>
                <a:latin typeface="Calibri"/>
                <a:ea typeface="Calibri"/>
                <a:cs typeface="Calibri"/>
              </a:rPr>
              <a:t> with SSH</a:t>
            </a:r>
            <a:endParaRPr lang="en-US" altLang="zh-CN" b="1" dirty="0">
              <a:solidFill>
                <a:schemeClr val="tx1"/>
              </a:solidFill>
              <a:ea typeface="宋体"/>
              <a:cs typeface="Calibri"/>
            </a:endParaRPr>
          </a:p>
          <a:p>
            <a:pPr marL="0" indent="0">
              <a:buNone/>
            </a:pPr>
            <a:r>
              <a:rPr lang="en-US" sz="2400" b="1" dirty="0">
                <a:solidFill>
                  <a:schemeClr val="bg1">
                    <a:lumMod val="50000"/>
                  </a:schemeClr>
                </a:solidFill>
                <a:latin typeface="Consolas"/>
                <a:ea typeface="宋体"/>
                <a:cs typeface="Calibri"/>
              </a:rPr>
              <a:t>@local$ ssh -L 51202:localhost:51202 &lt;your-server-user&gt;@&lt;your-remote-server-ip&gt;</a:t>
            </a:r>
          </a:p>
          <a:p>
            <a:pPr marL="0" indent="0">
              <a:buNone/>
            </a:pPr>
            <a:r>
              <a:rPr lang="en-US" sz="2400" b="1" dirty="0">
                <a:solidFill>
                  <a:schemeClr val="tx1"/>
                </a:solidFill>
                <a:latin typeface="Consolas"/>
                <a:ea typeface="宋体"/>
                <a:cs typeface="Calibri"/>
              </a:rPr>
              <a:t>@remote$ docker run -</a:t>
            </a:r>
            <a:r>
              <a:rPr lang="en-US" sz="2400" b="1" dirty="0" err="1">
                <a:solidFill>
                  <a:schemeClr val="tx1"/>
                </a:solidFill>
                <a:latin typeface="Consolas"/>
                <a:ea typeface="宋体"/>
                <a:cs typeface="Calibri"/>
              </a:rPr>
              <a:t>itd</a:t>
            </a:r>
            <a:r>
              <a:rPr lang="en-US" sz="2400" b="1" dirty="0">
                <a:solidFill>
                  <a:schemeClr val="tx1"/>
                </a:solidFill>
                <a:latin typeface="Consolas"/>
                <a:ea typeface="宋体"/>
                <a:cs typeface="Calibri"/>
              </a:rPr>
              <a:t> --network host ghcr.io/</a:t>
            </a:r>
            <a:r>
              <a:rPr lang="en-US" sz="2400" b="1" dirty="0" err="1">
                <a:solidFill>
                  <a:schemeClr val="tx1"/>
                </a:solidFill>
                <a:latin typeface="Consolas"/>
                <a:ea typeface="宋体"/>
                <a:cs typeface="Calibri"/>
              </a:rPr>
              <a:t>xs-mlvp</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envfull:latest</a:t>
            </a:r>
            <a:r>
              <a:rPr lang="en-US" sz="2400" b="1" dirty="0">
                <a:solidFill>
                  <a:schemeClr val="tx1"/>
                </a:solidFill>
                <a:latin typeface="Consolas"/>
                <a:ea typeface="宋体"/>
                <a:cs typeface="Calibri"/>
              </a:rPr>
              <a:t> </a:t>
            </a:r>
            <a:r>
              <a:rPr lang="en-US" sz="2400" b="1" dirty="0" err="1">
                <a:solidFill>
                  <a:schemeClr val="tx1"/>
                </a:solidFill>
                <a:latin typeface="Consolas"/>
                <a:ea typeface="宋体"/>
                <a:cs typeface="Calibri"/>
              </a:rPr>
              <a:t>sudo</a:t>
            </a:r>
            <a:r>
              <a:rPr lang="en-US" sz="2400" b="1" dirty="0">
                <a:solidFill>
                  <a:schemeClr val="tx1"/>
                </a:solidFill>
                <a:latin typeface="Consolas"/>
                <a:ea typeface="宋体"/>
                <a:cs typeface="Calibri"/>
              </a:rPr>
              <a:t> /</a:t>
            </a:r>
            <a:r>
              <a:rPr lang="en-US" sz="2400" b="1" dirty="0" err="1">
                <a:solidFill>
                  <a:schemeClr val="tx1"/>
                </a:solidFill>
                <a:latin typeface="Consolas"/>
                <a:ea typeface="宋体"/>
                <a:cs typeface="Calibri"/>
              </a:rPr>
              <a:t>usr</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sbin</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sshd</a:t>
            </a:r>
            <a:r>
              <a:rPr lang="en-US" sz="2400" b="1" dirty="0">
                <a:solidFill>
                  <a:schemeClr val="tx1"/>
                </a:solidFill>
                <a:latin typeface="Consolas"/>
                <a:ea typeface="宋体"/>
                <a:cs typeface="Calibri"/>
              </a:rPr>
              <a:t> –D</a:t>
            </a:r>
          </a:p>
          <a:p>
            <a:pPr marL="0" indent="0">
              <a:buNone/>
            </a:pPr>
            <a:r>
              <a:rPr lang="en-US" sz="2400" b="1" dirty="0">
                <a:solidFill>
                  <a:schemeClr val="tx1">
                    <a:lumMod val="50000"/>
                    <a:lumOff val="50000"/>
                  </a:schemeClr>
                </a:solidFill>
                <a:latin typeface="Consolas"/>
                <a:ea typeface="宋体"/>
                <a:cs typeface="Calibri"/>
              </a:rPr>
              <a:t>@local$ ssh -p 51202 </a:t>
            </a:r>
            <a:r>
              <a:rPr lang="en-US" sz="2400" b="1" dirty="0" err="1">
                <a:solidFill>
                  <a:schemeClr val="tx1">
                    <a:lumMod val="50000"/>
                    <a:lumOff val="50000"/>
                  </a:schemeClr>
                </a:solidFill>
                <a:latin typeface="Consolas"/>
                <a:ea typeface="宋体"/>
                <a:cs typeface="Calibri"/>
              </a:rPr>
              <a:t>user@localhost</a:t>
            </a:r>
            <a:endParaRPr lang="en-US" sz="2400" dirty="0">
              <a:solidFill>
                <a:schemeClr val="tx1">
                  <a:lumMod val="50000"/>
                  <a:lumOff val="50000"/>
                </a:schemeClr>
              </a:solidFill>
              <a:latin typeface="Consolas"/>
              <a:ea typeface="宋体"/>
              <a:cs typeface="Calibri"/>
            </a:endParaRPr>
          </a:p>
        </p:txBody>
      </p:sp>
      <p:sp>
        <p:nvSpPr>
          <p:cNvPr id="5" name="内容占位符 10">
            <a:extLst>
              <a:ext uri="{FF2B5EF4-FFF2-40B4-BE49-F238E27FC236}">
                <a16:creationId xmlns:a16="http://schemas.microsoft.com/office/drawing/2014/main" id="{706FADE9-C38D-BBC9-1F9A-1846ECE1E7B8}"/>
              </a:ext>
            </a:extLst>
          </p:cNvPr>
          <p:cNvSpPr txBox="1">
            <a:spLocks/>
          </p:cNvSpPr>
          <p:nvPr/>
        </p:nvSpPr>
        <p:spPr>
          <a:xfrm>
            <a:off x="547794" y="1179463"/>
            <a:ext cx="10524066" cy="7907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sz="3200" b="1" dirty="0">
                <a:solidFill>
                  <a:srgbClr val="008598"/>
                </a:solidFill>
                <a:ea typeface="宋体"/>
                <a:cs typeface="Calibri"/>
              </a:rPr>
              <a:t>Start and run the image</a:t>
            </a:r>
          </a:p>
        </p:txBody>
      </p:sp>
    </p:spTree>
    <p:custDataLst>
      <p:tags r:id="rId1"/>
    </p:custDataLst>
    <p:extLst>
      <p:ext uri="{BB962C8B-B14F-4D97-AF65-F5344CB8AC3E}">
        <p14:creationId xmlns:p14="http://schemas.microsoft.com/office/powerpoint/2010/main" val="1662260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CECC-690F-219B-3226-F7F01E394B3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A11E5094-DD7D-B4EB-129F-5350D6453B4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pPr>
            <a:r>
              <a:rPr lang="en-US">
                <a:solidFill>
                  <a:schemeClr val="tx1"/>
                </a:solidFill>
                <a:latin typeface="+mj-lt"/>
                <a:ea typeface="微软雅黑"/>
              </a:rPr>
              <a:t>How </a:t>
            </a:r>
          </a:p>
        </p:txBody>
      </p:sp>
      <p:cxnSp>
        <p:nvCxnSpPr>
          <p:cNvPr id="3" name="直接连接符 2">
            <a:extLst>
              <a:ext uri="{FF2B5EF4-FFF2-40B4-BE49-F238E27FC236}">
                <a16:creationId xmlns:a16="http://schemas.microsoft.com/office/drawing/2014/main" id="{13B93C4E-BFCD-B6A8-93D2-B1482B69B151}"/>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FAEA8BAD-0DBC-4FBE-FEE3-F2466A5A6A5C}"/>
              </a:ext>
            </a:extLst>
          </p:cNvPr>
          <p:cNvSpPr>
            <a:spLocks noGrp="1"/>
          </p:cNvSpPr>
          <p:nvPr>
            <p:ph type="sldNum" sz="quarter" idx="12"/>
          </p:nvPr>
        </p:nvSpPr>
        <p:spPr>
          <a:xfrm>
            <a:off x="8610600" y="6356350"/>
            <a:ext cx="2737005" cy="365125"/>
          </a:xfrm>
        </p:spPr>
        <p:txBody>
          <a:bodyPr/>
          <a:lstStyle/>
          <a:p>
            <a:fld id="{49AE70B2-8BF9-45C0-BB95-33D1B9D3A854}" type="slidenum">
              <a:rPr lang="zh-CN" altLang="en-US" smtClean="0"/>
              <a:t>27</a:t>
            </a:fld>
            <a:endParaRPr lang="zh-CN" altLang="en-US"/>
          </a:p>
        </p:txBody>
      </p:sp>
      <p:sp>
        <p:nvSpPr>
          <p:cNvPr id="62" name="灯片编号占位符 1">
            <a:extLst>
              <a:ext uri="{FF2B5EF4-FFF2-40B4-BE49-F238E27FC236}">
                <a16:creationId xmlns:a16="http://schemas.microsoft.com/office/drawing/2014/main" id="{F32FCFBE-800B-C253-3BEF-3F501A13F0AF}"/>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pPr/>
              <a:t>27</a:t>
            </a:fld>
            <a:endParaRPr lang="zh-CN" altLang="en-US"/>
          </a:p>
        </p:txBody>
      </p:sp>
      <p:pic>
        <p:nvPicPr>
          <p:cNvPr id="4" name="图片 3">
            <a:extLst>
              <a:ext uri="{FF2B5EF4-FFF2-40B4-BE49-F238E27FC236}">
                <a16:creationId xmlns:a16="http://schemas.microsoft.com/office/drawing/2014/main" id="{7915C343-400A-97F0-40FF-9A1B9D28F06B}"/>
              </a:ext>
            </a:extLst>
          </p:cNvPr>
          <p:cNvPicPr>
            <a:picLocks noChangeAspect="1"/>
          </p:cNvPicPr>
          <p:nvPr/>
        </p:nvPicPr>
        <p:blipFill>
          <a:blip r:embed="rId6"/>
          <a:stretch>
            <a:fillRect/>
          </a:stretch>
        </p:blipFill>
        <p:spPr>
          <a:xfrm>
            <a:off x="0" y="1913438"/>
            <a:ext cx="12192000" cy="3031123"/>
          </a:xfrm>
          <a:prstGeom prst="rect">
            <a:avLst/>
          </a:prstGeom>
        </p:spPr>
      </p:pic>
    </p:spTree>
    <p:custDataLst>
      <p:tags r:id="rId1"/>
    </p:custDataLst>
    <p:extLst>
      <p:ext uri="{BB962C8B-B14F-4D97-AF65-F5344CB8AC3E}">
        <p14:creationId xmlns:p14="http://schemas.microsoft.com/office/powerpoint/2010/main" val="1414277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87769-BF9F-B591-25DD-DD455F816372}"/>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26CFE799-A251-FEDB-1DFD-F996D99EC51C}"/>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pPr>
            <a:r>
              <a:rPr lang="en-US">
                <a:solidFill>
                  <a:schemeClr val="tx1"/>
                </a:solidFill>
                <a:latin typeface="+mj-lt"/>
                <a:ea typeface="微软雅黑"/>
              </a:rPr>
              <a:t>Simple Example</a:t>
            </a:r>
            <a:endParaRPr lang="zh-CN">
              <a:solidFill>
                <a:schemeClr val="tx1"/>
              </a:solidFill>
              <a:latin typeface="+mj-lt"/>
            </a:endParaRPr>
          </a:p>
        </p:txBody>
      </p:sp>
      <p:cxnSp>
        <p:nvCxnSpPr>
          <p:cNvPr id="3" name="直接连接符 2">
            <a:extLst>
              <a:ext uri="{FF2B5EF4-FFF2-40B4-BE49-F238E27FC236}">
                <a16:creationId xmlns:a16="http://schemas.microsoft.com/office/drawing/2014/main" id="{F718F86E-A03F-7CAA-164C-E84D8138B8A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FC231171-1D1C-D29D-6780-7D39FDB3028B}"/>
              </a:ext>
            </a:extLst>
          </p:cNvPr>
          <p:cNvSpPr>
            <a:spLocks noGrp="1"/>
          </p:cNvSpPr>
          <p:nvPr>
            <p:ph type="sldNum" sz="quarter" idx="12"/>
          </p:nvPr>
        </p:nvSpPr>
        <p:spPr>
          <a:xfrm>
            <a:off x="8610600" y="6356350"/>
            <a:ext cx="2737005" cy="365125"/>
          </a:xfrm>
        </p:spPr>
        <p:txBody>
          <a:bodyPr/>
          <a:lstStyle/>
          <a:p>
            <a:fld id="{49AE70B2-8BF9-45C0-BB95-33D1B9D3A854}" type="slidenum">
              <a:rPr lang="zh-CN" altLang="en-US" smtClean="0"/>
              <a:t>28</a:t>
            </a:fld>
            <a:endParaRPr lang="zh-CN" altLang="en-US"/>
          </a:p>
        </p:txBody>
      </p:sp>
      <p:sp>
        <p:nvSpPr>
          <p:cNvPr id="11" name="内容占位符 10">
            <a:extLst>
              <a:ext uri="{FF2B5EF4-FFF2-40B4-BE49-F238E27FC236}">
                <a16:creationId xmlns:a16="http://schemas.microsoft.com/office/drawing/2014/main" id="{3F309BB9-918F-6219-D21B-0742383C0138}"/>
              </a:ext>
            </a:extLst>
          </p:cNvPr>
          <p:cNvSpPr>
            <a:spLocks noGrp="1"/>
          </p:cNvSpPr>
          <p:nvPr>
            <p:ph idx="1"/>
          </p:nvPr>
        </p:nvSpPr>
        <p:spPr>
          <a:xfrm>
            <a:off x="738396" y="1231606"/>
            <a:ext cx="10707650" cy="2951899"/>
          </a:xfrm>
        </p:spPr>
        <p:txBody>
          <a:bodyPr vert="horz" lIns="91440" tIns="45720" rIns="91440" bIns="45720" rtlCol="0" anchor="t">
            <a:normAutofit/>
          </a:bodyPr>
          <a:lstStyle/>
          <a:p>
            <a:r>
              <a:rPr lang="en-US" altLang="zh-CN" dirty="0">
                <a:solidFill>
                  <a:srgbClr val="008598"/>
                </a:solidFill>
                <a:ea typeface="宋体"/>
              </a:rPr>
              <a:t>Quick-start</a:t>
            </a:r>
            <a:endParaRPr lang="en-US" altLang="zh-CN" dirty="0"/>
          </a:p>
        </p:txBody>
      </p:sp>
      <p:sp>
        <p:nvSpPr>
          <p:cNvPr id="4" name="矩形 3">
            <a:extLst>
              <a:ext uri="{FF2B5EF4-FFF2-40B4-BE49-F238E27FC236}">
                <a16:creationId xmlns:a16="http://schemas.microsoft.com/office/drawing/2014/main" id="{5312467F-2133-80B4-4B6B-DACE510DF4EB}"/>
              </a:ext>
            </a:extLst>
          </p:cNvPr>
          <p:cNvSpPr/>
          <p:nvPr/>
        </p:nvSpPr>
        <p:spPr>
          <a:xfrm>
            <a:off x="1046022" y="1712199"/>
            <a:ext cx="10003692" cy="1129878"/>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1634F18-4618-9569-B6F9-567881C10709}"/>
              </a:ext>
            </a:extLst>
          </p:cNvPr>
          <p:cNvSpPr txBox="1"/>
          <p:nvPr/>
        </p:nvSpPr>
        <p:spPr>
          <a:xfrm>
            <a:off x="1201933" y="1861639"/>
            <a:ext cx="9691869" cy="83099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dirty="0">
                <a:ea typeface="宋体"/>
                <a:cs typeface="Calibri"/>
              </a:rPr>
              <a:t>$ </a:t>
            </a:r>
            <a:r>
              <a:rPr lang="en-US" altLang="zh-CN" sz="2400" dirty="0">
                <a:ea typeface="宋体"/>
                <a:cs typeface="Calibri"/>
              </a:rPr>
              <a:t>cd </a:t>
            </a:r>
            <a:r>
              <a:rPr lang="en-US" altLang="zh-CN" sz="2400" b="1" dirty="0">
                <a:ea typeface="宋体"/>
                <a:cs typeface="Calibri"/>
              </a:rPr>
              <a:t>/workspace/code-samples/picker/</a:t>
            </a:r>
          </a:p>
          <a:p>
            <a:r>
              <a:rPr lang="en-US" altLang="zh-CN" sz="2400" dirty="0">
                <a:solidFill>
                  <a:srgbClr val="000000"/>
                </a:solidFill>
                <a:latin typeface="Calibri"/>
                <a:ea typeface="宋体"/>
                <a:cs typeface="Calibri"/>
              </a:rPr>
              <a:t>$ .</a:t>
            </a:r>
            <a:r>
              <a:rPr lang="zh-CN" altLang="en-US" sz="2400" dirty="0">
                <a:solidFill>
                  <a:srgbClr val="000000"/>
                </a:solidFill>
                <a:latin typeface="Calibri"/>
                <a:ea typeface="宋体"/>
                <a:cs typeface="Calibri"/>
              </a:rPr>
              <a:t>/Adder/release-verilator.sh --lang python</a:t>
            </a:r>
            <a:endParaRPr lang="zh-CN" altLang="en-US" sz="2400" dirty="0">
              <a:ea typeface="宋体"/>
              <a:cs typeface="Calibri"/>
            </a:endParaRPr>
          </a:p>
        </p:txBody>
      </p:sp>
      <p:sp>
        <p:nvSpPr>
          <p:cNvPr id="2" name="矩形 1">
            <a:extLst>
              <a:ext uri="{FF2B5EF4-FFF2-40B4-BE49-F238E27FC236}">
                <a16:creationId xmlns:a16="http://schemas.microsoft.com/office/drawing/2014/main" id="{2408D910-41F9-0441-A908-A336D47586E5}"/>
              </a:ext>
            </a:extLst>
          </p:cNvPr>
          <p:cNvSpPr/>
          <p:nvPr/>
        </p:nvSpPr>
        <p:spPr>
          <a:xfrm>
            <a:off x="1046022" y="3112914"/>
            <a:ext cx="10003692" cy="31116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064AB46-AC29-7424-064C-E964DB733D7E}"/>
              </a:ext>
            </a:extLst>
          </p:cNvPr>
          <p:cNvSpPr txBox="1"/>
          <p:nvPr/>
        </p:nvSpPr>
        <p:spPr>
          <a:xfrm>
            <a:off x="1097647" y="3265885"/>
            <a:ext cx="9994954"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dirty="0">
                <a:solidFill>
                  <a:srgbClr val="FFFFFF"/>
                </a:solidFill>
                <a:ea typeface="宋体"/>
                <a:cs typeface="Calibri"/>
              </a:rPr>
              <a:t>#</a:t>
            </a:r>
            <a:r>
              <a:rPr lang="zh-CN" sz="2400" dirty="0">
                <a:solidFill>
                  <a:srgbClr val="FFFFFF"/>
                </a:solidFill>
                <a:ea typeface="宋体"/>
                <a:cs typeface="Calibri"/>
              </a:rPr>
              <a:t> </a:t>
            </a:r>
            <a:r>
              <a:rPr lang="en-US" altLang="zh-CN" sz="2400" dirty="0">
                <a:solidFill>
                  <a:srgbClr val="FFFFFF"/>
                </a:solidFill>
                <a:ea typeface="宋体"/>
                <a:cs typeface="+mn-lt"/>
              </a:rPr>
              <a:t>./</a:t>
            </a:r>
            <a:r>
              <a:rPr lang="zh-CN" sz="2400" dirty="0">
                <a:solidFill>
                  <a:srgbClr val="FFFFFF"/>
                </a:solidFill>
                <a:ea typeface="宋体"/>
                <a:cs typeface="+mn-lt"/>
              </a:rPr>
              <a:t>example/Adder/</a:t>
            </a:r>
            <a:r>
              <a:rPr lang="en-US" altLang="zh-CN" sz="2400" dirty="0">
                <a:solidFill>
                  <a:srgbClr val="FFFFFF"/>
                </a:solidFill>
                <a:ea typeface="宋体"/>
                <a:cs typeface="+mn-lt"/>
              </a:rPr>
              <a:t>Adde</a:t>
            </a:r>
            <a:r>
              <a:rPr lang="zh-CN" sz="2400" dirty="0">
                <a:solidFill>
                  <a:srgbClr val="FFFFFF"/>
                </a:solidFill>
                <a:ea typeface="宋体"/>
                <a:cs typeface="+mn-lt"/>
              </a:rPr>
              <a:t>r</a:t>
            </a:r>
            <a:r>
              <a:rPr lang="en-US" altLang="zh-CN" sz="2400" dirty="0">
                <a:solidFill>
                  <a:srgbClr val="FFFFFF"/>
                </a:solidFill>
                <a:ea typeface="宋体"/>
                <a:cs typeface="+mn-lt"/>
              </a:rPr>
              <a:t>.v</a:t>
            </a:r>
            <a:r>
              <a:rPr lang="zh-CN" altLang="en-US" sz="2400" dirty="0">
                <a:solidFill>
                  <a:srgbClr val="FFFFFF"/>
                </a:solidFill>
                <a:ea typeface="宋体"/>
                <a:cs typeface="+mn-lt"/>
              </a:rPr>
              <a:t>  \ </a:t>
            </a:r>
            <a:endParaRPr lang="zh-CN" altLang="en-US" sz="2400" dirty="0">
              <a:solidFill>
                <a:srgbClr val="000000"/>
              </a:solidFill>
              <a:ea typeface="宋体" panose="02010600030101010101" pitchFamily="2" charset="-122"/>
              <a:cs typeface="+mn-lt"/>
            </a:endParaRPr>
          </a:p>
          <a:p>
            <a:r>
              <a:rPr lang="en-US" altLang="zh-CN" sz="2400" dirty="0">
                <a:solidFill>
                  <a:srgbClr val="FFFFFF"/>
                </a:solidFill>
                <a:ea typeface="宋体"/>
                <a:cs typeface="+mn-lt"/>
              </a:rPr>
              <a:t>  --</a:t>
            </a:r>
            <a:r>
              <a:rPr lang="en-US" altLang="zh-CN" sz="2400" dirty="0" err="1">
                <a:solidFill>
                  <a:srgbClr val="FFFFFF"/>
                </a:solidFill>
                <a:ea typeface="宋体"/>
                <a:cs typeface="+mn-lt"/>
              </a:rPr>
              <a:t>autobui</a:t>
            </a:r>
            <a:r>
              <a:rPr lang="zh-CN" sz="2400" dirty="0">
                <a:solidFill>
                  <a:srgbClr val="FFFFFF"/>
                </a:solidFill>
                <a:ea typeface="宋体"/>
                <a:cs typeface="+mn-lt"/>
              </a:rPr>
              <a:t>l</a:t>
            </a:r>
            <a:r>
              <a:rPr lang="en-US" altLang="zh-CN" sz="2400" dirty="0">
                <a:solidFill>
                  <a:srgbClr val="FFFFFF"/>
                </a:solidFill>
                <a:ea typeface="宋体"/>
                <a:cs typeface="+mn-lt"/>
              </a:rPr>
              <a:t>d</a:t>
            </a:r>
            <a:r>
              <a:rPr lang="zh-CN" altLang="en-US" sz="2400" dirty="0">
                <a:solidFill>
                  <a:srgbClr val="FFFFFF"/>
                </a:solidFill>
                <a:ea typeface="宋体"/>
                <a:cs typeface="+mn-lt"/>
              </a:rPr>
              <a:t> </a:t>
            </a:r>
            <a:r>
              <a:rPr lang="en-US" altLang="zh-CN" sz="2400" dirty="0">
                <a:solidFill>
                  <a:srgbClr val="FFFFFF"/>
                </a:solidFill>
                <a:ea typeface="宋体"/>
                <a:cs typeface="+mn-lt"/>
              </a:rPr>
              <a:t>f</a:t>
            </a:r>
            <a:r>
              <a:rPr lang="zh-CN" sz="2400" dirty="0">
                <a:solidFill>
                  <a:srgbClr val="FFFFFF"/>
                </a:solidFill>
                <a:ea typeface="宋体"/>
                <a:cs typeface="+mn-lt"/>
              </a:rPr>
              <a:t>a</a:t>
            </a:r>
            <a:r>
              <a:rPr lang="en-US" altLang="zh-CN" sz="2400" dirty="0">
                <a:solidFill>
                  <a:srgbClr val="FFFFFF"/>
                </a:solidFill>
                <a:ea typeface="宋体"/>
                <a:cs typeface="+mn-lt"/>
              </a:rPr>
              <a:t>l</a:t>
            </a:r>
            <a:r>
              <a:rPr lang="zh-CN" sz="2400" dirty="0">
                <a:solidFill>
                  <a:srgbClr val="FFFFFF"/>
                </a:solidFill>
                <a:ea typeface="宋体"/>
                <a:cs typeface="+mn-lt"/>
              </a:rPr>
              <a:t>se</a:t>
            </a:r>
            <a:r>
              <a:rPr lang="zh-CN" altLang="en-US" sz="2400" dirty="0">
                <a:solidFill>
                  <a:srgbClr val="FFFFFF"/>
                </a:solidFill>
                <a:ea typeface="宋体"/>
                <a:cs typeface="+mn-lt"/>
              </a:rPr>
              <a:t> </a:t>
            </a:r>
            <a:r>
              <a:rPr lang="zh-CN" sz="2400" dirty="0">
                <a:solidFill>
                  <a:srgbClr val="FFFFFF"/>
                </a:solidFill>
                <a:ea typeface="宋体"/>
                <a:cs typeface="+mn-lt"/>
              </a:rPr>
              <a:t>-</a:t>
            </a:r>
            <a:r>
              <a:rPr lang="en-US" altLang="zh-CN" sz="2400" dirty="0">
                <a:solidFill>
                  <a:srgbClr val="FFFFFF"/>
                </a:solidFill>
                <a:ea typeface="宋体"/>
                <a:cs typeface="+mn-lt"/>
              </a:rPr>
              <a:t>w</a:t>
            </a:r>
            <a:r>
              <a:rPr lang="zh-CN" altLang="en-US" sz="2400" dirty="0">
                <a:solidFill>
                  <a:srgbClr val="FFFFFF"/>
                </a:solidFill>
                <a:ea typeface="宋体"/>
                <a:cs typeface="+mn-lt"/>
              </a:rPr>
              <a:t> </a:t>
            </a:r>
            <a:r>
              <a:rPr lang="en-US" altLang="zh-CN" sz="2400" dirty="0">
                <a:solidFill>
                  <a:srgbClr val="FFFFFF"/>
                </a:solidFill>
                <a:ea typeface="宋体"/>
                <a:cs typeface="+mn-lt"/>
              </a:rPr>
              <a:t>Add</a:t>
            </a:r>
            <a:r>
              <a:rPr lang="zh-CN" sz="2400" dirty="0">
                <a:solidFill>
                  <a:srgbClr val="FFFFFF"/>
                </a:solidFill>
                <a:ea typeface="宋体"/>
                <a:cs typeface="+mn-lt"/>
              </a:rPr>
              <a:t>er</a:t>
            </a:r>
            <a:r>
              <a:rPr lang="en-US" altLang="zh-CN" sz="2400" dirty="0">
                <a:solidFill>
                  <a:srgbClr val="FFFFFF"/>
                </a:solidFill>
                <a:ea typeface="宋体"/>
                <a:cs typeface="+mn-lt"/>
              </a:rPr>
              <a:t>.</a:t>
            </a:r>
            <a:r>
              <a:rPr lang="en-US" altLang="zh-CN" sz="2400" dirty="0" err="1">
                <a:solidFill>
                  <a:srgbClr val="FFFFFF"/>
                </a:solidFill>
                <a:ea typeface="宋体"/>
                <a:cs typeface="+mn-lt"/>
              </a:rPr>
              <a:t>fst</a:t>
            </a:r>
            <a:r>
              <a:rPr lang="zh-CN" altLang="en-US" sz="2400" dirty="0">
                <a:solidFill>
                  <a:srgbClr val="FFFFFF"/>
                </a:solidFill>
                <a:ea typeface="宋体"/>
                <a:cs typeface="+mn-lt"/>
              </a:rPr>
              <a:t> </a:t>
            </a:r>
            <a:r>
              <a:rPr lang="en-US" altLang="zh-CN" sz="2400" dirty="0">
                <a:solidFill>
                  <a:srgbClr val="FFFFFF"/>
                </a:solidFill>
                <a:ea typeface="宋体"/>
                <a:cs typeface="+mn-lt"/>
              </a:rPr>
              <a:t>--</a:t>
            </a:r>
            <a:r>
              <a:rPr lang="en-US" altLang="zh-CN" sz="2400" dirty="0" err="1">
                <a:solidFill>
                  <a:srgbClr val="FFFFFF"/>
                </a:solidFill>
                <a:ea typeface="宋体"/>
                <a:cs typeface="+mn-lt"/>
              </a:rPr>
              <a:t>sn</a:t>
            </a:r>
            <a:r>
              <a:rPr lang="zh-CN" sz="2400" dirty="0">
                <a:solidFill>
                  <a:srgbClr val="FFFFFF"/>
                </a:solidFill>
                <a:ea typeface="宋体"/>
                <a:cs typeface="+mn-lt"/>
              </a:rPr>
              <a:t>a</a:t>
            </a:r>
            <a:r>
              <a:rPr lang="en-US" altLang="zh-CN" sz="2400" dirty="0">
                <a:solidFill>
                  <a:srgbClr val="FFFFFF"/>
                </a:solidFill>
                <a:ea typeface="宋体"/>
                <a:cs typeface="+mn-lt"/>
              </a:rPr>
              <a:t>me</a:t>
            </a:r>
            <a:r>
              <a:rPr lang="zh-CN" altLang="en-US" sz="2400" dirty="0">
                <a:solidFill>
                  <a:srgbClr val="FFFFFF"/>
                </a:solidFill>
                <a:ea typeface="宋体"/>
                <a:cs typeface="+mn-lt"/>
              </a:rPr>
              <a:t> </a:t>
            </a:r>
            <a:r>
              <a:rPr lang="en-US" altLang="zh-CN" sz="2400" dirty="0">
                <a:solidFill>
                  <a:srgbClr val="FFFFFF"/>
                </a:solidFill>
                <a:ea typeface="宋体"/>
                <a:cs typeface="+mn-lt"/>
              </a:rPr>
              <a:t>Adder</a:t>
            </a:r>
            <a:r>
              <a:rPr lang="zh-CN" altLang="en-US" sz="2400" dirty="0">
                <a:solidFill>
                  <a:srgbClr val="FFFFFF"/>
                </a:solidFill>
                <a:ea typeface="宋体"/>
                <a:cs typeface="+mn-lt"/>
              </a:rPr>
              <a:t> \ </a:t>
            </a:r>
            <a:endParaRPr lang="zh-CN" altLang="en-US" sz="2400" dirty="0">
              <a:solidFill>
                <a:srgbClr val="000000"/>
              </a:solidFill>
              <a:ea typeface="宋体"/>
              <a:cs typeface="+mn-lt"/>
            </a:endParaRPr>
          </a:p>
          <a:p>
            <a:r>
              <a:rPr lang="en-US" altLang="zh-CN" sz="2400" dirty="0">
                <a:solidFill>
                  <a:srgbClr val="FFFFFF"/>
                </a:solidFill>
                <a:ea typeface="宋体"/>
                <a:cs typeface="+mn-lt"/>
              </a:rPr>
              <a:t>  --</a:t>
            </a:r>
            <a:r>
              <a:rPr lang="zh-CN" sz="2400" dirty="0">
                <a:solidFill>
                  <a:srgbClr val="FFFFFF"/>
                </a:solidFill>
                <a:ea typeface="宋体"/>
                <a:cs typeface="+mn-lt"/>
              </a:rPr>
              <a:t>t</a:t>
            </a:r>
            <a:r>
              <a:rPr lang="en-US" altLang="zh-CN" sz="2400" dirty="0" err="1">
                <a:solidFill>
                  <a:srgbClr val="FFFFFF"/>
                </a:solidFill>
                <a:ea typeface="宋体"/>
                <a:cs typeface="+mn-lt"/>
              </a:rPr>
              <a:t>dir</a:t>
            </a:r>
            <a:r>
              <a:rPr lang="zh-CN" altLang="en-US" sz="2400" dirty="0">
                <a:solidFill>
                  <a:srgbClr val="FFFFFF"/>
                </a:solidFill>
                <a:ea typeface="宋体"/>
                <a:cs typeface="+mn-lt"/>
              </a:rPr>
              <a:t> </a:t>
            </a:r>
            <a:r>
              <a:rPr lang="en-US" altLang="zh-CN" sz="2400" dirty="0">
                <a:solidFill>
                  <a:srgbClr val="FFFFFF"/>
                </a:solidFill>
                <a:ea typeface="宋体"/>
                <a:cs typeface="+mn-lt"/>
              </a:rPr>
              <a:t>picker_</a:t>
            </a:r>
            <a:r>
              <a:rPr lang="zh-CN" sz="2400" dirty="0">
                <a:solidFill>
                  <a:srgbClr val="FFFFFF"/>
                </a:solidFill>
                <a:ea typeface="宋体"/>
                <a:cs typeface="+mn-lt"/>
              </a:rPr>
              <a:t>o</a:t>
            </a:r>
            <a:r>
              <a:rPr lang="en-US" altLang="zh-CN" sz="2400" dirty="0">
                <a:solidFill>
                  <a:srgbClr val="FFFFFF"/>
                </a:solidFill>
                <a:ea typeface="宋体"/>
                <a:cs typeface="+mn-lt"/>
              </a:rPr>
              <a:t>u</a:t>
            </a:r>
            <a:r>
              <a:rPr lang="zh-CN" sz="2400" dirty="0">
                <a:solidFill>
                  <a:srgbClr val="FFFFFF"/>
                </a:solidFill>
                <a:ea typeface="宋体"/>
                <a:cs typeface="+mn-lt"/>
              </a:rPr>
              <a:t>t</a:t>
            </a:r>
            <a:r>
              <a:rPr lang="en-US" altLang="zh-CN" sz="2400" dirty="0">
                <a:solidFill>
                  <a:srgbClr val="FFFFFF"/>
                </a:solidFill>
                <a:ea typeface="宋体"/>
                <a:cs typeface="+mn-lt"/>
              </a:rPr>
              <a:t>_adder</a:t>
            </a:r>
            <a:r>
              <a:rPr lang="zh-CN" sz="2400" dirty="0">
                <a:solidFill>
                  <a:srgbClr val="FFFFFF"/>
                </a:solidFill>
                <a:ea typeface="宋体"/>
                <a:cs typeface="+mn-lt"/>
              </a:rPr>
              <a:t>/Adder --sdir t</a:t>
            </a:r>
            <a:r>
              <a:rPr lang="en-US" altLang="zh-CN" sz="2400" dirty="0">
                <a:solidFill>
                  <a:srgbClr val="FFFFFF"/>
                </a:solidFill>
                <a:ea typeface="宋体"/>
                <a:cs typeface="+mn-lt"/>
              </a:rPr>
              <a:t>e</a:t>
            </a:r>
            <a:r>
              <a:rPr lang="zh-CN" sz="2400" dirty="0">
                <a:solidFill>
                  <a:srgbClr val="FFFFFF"/>
                </a:solidFill>
                <a:ea typeface="宋体"/>
                <a:cs typeface="+mn-lt"/>
              </a:rPr>
              <a:t>m</a:t>
            </a:r>
            <a:r>
              <a:rPr lang="en-US" altLang="zh-CN" sz="2400" dirty="0">
                <a:solidFill>
                  <a:srgbClr val="FFFFFF"/>
                </a:solidFill>
                <a:ea typeface="宋体"/>
                <a:cs typeface="+mn-lt"/>
              </a:rPr>
              <a:t>p</a:t>
            </a:r>
            <a:r>
              <a:rPr lang="zh-CN" sz="2400" dirty="0">
                <a:solidFill>
                  <a:srgbClr val="FFFFFF"/>
                </a:solidFill>
                <a:ea typeface="宋体"/>
                <a:cs typeface="+mn-lt"/>
              </a:rPr>
              <a:t>lat</a:t>
            </a:r>
            <a:r>
              <a:rPr lang="en-US" altLang="zh-CN" sz="2400" dirty="0">
                <a:solidFill>
                  <a:srgbClr val="FFFFFF"/>
                </a:solidFill>
                <a:ea typeface="宋体"/>
                <a:cs typeface="+mn-lt"/>
              </a:rPr>
              <a:t>e</a:t>
            </a:r>
            <a:r>
              <a:rPr lang="zh-CN" altLang="en-US" sz="2400" dirty="0">
                <a:solidFill>
                  <a:srgbClr val="FFFFFF"/>
                </a:solidFill>
                <a:ea typeface="宋体"/>
                <a:cs typeface="+mn-lt"/>
              </a:rPr>
              <a:t> </a:t>
            </a:r>
            <a:r>
              <a:rPr lang="en-US" altLang="zh-CN" sz="2400" dirty="0">
                <a:solidFill>
                  <a:srgbClr val="FFFFFF"/>
                </a:solidFill>
                <a:ea typeface="宋体"/>
                <a:cs typeface="+mn-lt"/>
              </a:rPr>
              <a:t>$@</a:t>
            </a:r>
            <a:endParaRPr lang="zh-CN" sz="2400" dirty="0">
              <a:ea typeface="宋体"/>
              <a:cs typeface="Calibri"/>
            </a:endParaRPr>
          </a:p>
          <a:p>
            <a:pPr algn="l"/>
            <a:endParaRPr lang="en-US" altLang="zh-CN" sz="2400" dirty="0">
              <a:solidFill>
                <a:srgbClr val="FFFFFF"/>
              </a:solidFill>
              <a:ea typeface="宋体"/>
              <a:cs typeface="Calibri"/>
            </a:endParaRPr>
          </a:p>
          <a:p>
            <a:r>
              <a:rPr lang="en-US" altLang="zh-CN" sz="2400" dirty="0">
                <a:solidFill>
                  <a:srgbClr val="FFFFFF"/>
                </a:solidFill>
                <a:ea typeface="宋体"/>
                <a:cs typeface="Calibri"/>
              </a:rPr>
              <a:t># cp example/Adder/example.py </a:t>
            </a:r>
            <a:r>
              <a:rPr lang="en-US" altLang="zh-CN" sz="2400" dirty="0" err="1">
                <a:solidFill>
                  <a:srgbClr val="FFFFFF"/>
                </a:solidFill>
                <a:ea typeface="宋体"/>
                <a:cs typeface="Calibri"/>
              </a:rPr>
              <a:t>picker_out_adder</a:t>
            </a:r>
            <a:r>
              <a:rPr lang="en-US" altLang="zh-CN" sz="2400" dirty="0">
                <a:solidFill>
                  <a:srgbClr val="FFFFFF"/>
                </a:solidFill>
                <a:ea typeface="宋体"/>
                <a:cs typeface="Calibri"/>
              </a:rPr>
              <a:t>/Adder/python/</a:t>
            </a:r>
            <a:endParaRPr lang="en-US" altLang="zh-CN" sz="2400" dirty="0">
              <a:solidFill>
                <a:srgbClr val="FFFFFF"/>
              </a:solidFill>
              <a:ea typeface="宋体"/>
              <a:cs typeface="+mn-lt"/>
            </a:endParaRPr>
          </a:p>
          <a:p>
            <a:endParaRPr lang="en-US" altLang="zh-CN" sz="2400" dirty="0">
              <a:solidFill>
                <a:srgbClr val="FFFFFF"/>
              </a:solidFill>
              <a:ea typeface="宋体"/>
              <a:cs typeface="Calibri"/>
            </a:endParaRPr>
          </a:p>
          <a:p>
            <a:r>
              <a:rPr lang="en-US" altLang="zh-CN" sz="2400" dirty="0">
                <a:solidFill>
                  <a:srgbClr val="FFFFFF"/>
                </a:solidFill>
                <a:ea typeface="宋体"/>
                <a:cs typeface="Calibri"/>
              </a:rPr>
              <a:t># </a:t>
            </a:r>
            <a:r>
              <a:rPr lang="en-US" sz="2400" dirty="0">
                <a:solidFill>
                  <a:srgbClr val="FFFFFF"/>
                </a:solidFill>
                <a:ea typeface="+mn-lt"/>
                <a:cs typeface="+mn-lt"/>
              </a:rPr>
              <a:t>cd </a:t>
            </a:r>
            <a:r>
              <a:rPr lang="en-US" sz="2400" dirty="0" err="1">
                <a:solidFill>
                  <a:srgbClr val="FFFFFF"/>
                </a:solidFill>
                <a:ea typeface="+mn-lt"/>
                <a:cs typeface="+mn-lt"/>
              </a:rPr>
              <a:t>picker_out_adder</a:t>
            </a:r>
            <a:r>
              <a:rPr lang="en-US" sz="2400" dirty="0">
                <a:solidFill>
                  <a:srgbClr val="FFFFFF"/>
                </a:solidFill>
                <a:ea typeface="+mn-lt"/>
                <a:cs typeface="+mn-lt"/>
              </a:rPr>
              <a:t>/Adder &amp;&amp; make EXAMPLE=ON</a:t>
            </a:r>
            <a:endParaRPr lang="en-US" altLang="zh-CN" sz="2400" dirty="0">
              <a:solidFill>
                <a:srgbClr val="FFFFFF"/>
              </a:solidFill>
              <a:ea typeface="宋体"/>
              <a:cs typeface="Calibri"/>
            </a:endParaRPr>
          </a:p>
          <a:p>
            <a:endParaRPr lang="zh-CN" altLang="en-US" dirty="0">
              <a:ea typeface="宋体"/>
              <a:cs typeface="Calibri"/>
            </a:endParaRPr>
          </a:p>
          <a:p>
            <a:endParaRPr lang="zh-CN" altLang="en-US" dirty="0">
              <a:ea typeface="宋体"/>
              <a:cs typeface="Calibri"/>
            </a:endParaRPr>
          </a:p>
        </p:txBody>
      </p:sp>
    </p:spTree>
    <p:custDataLst>
      <p:tags r:id="rId1"/>
    </p:custDataLst>
    <p:extLst>
      <p:ext uri="{BB962C8B-B14F-4D97-AF65-F5344CB8AC3E}">
        <p14:creationId xmlns:p14="http://schemas.microsoft.com/office/powerpoint/2010/main" val="881575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6651A-95BC-88B3-18C6-98C741B042FE}"/>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29A53B50-B028-A74C-13B6-6A6C5A447218}"/>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pPr>
            <a:r>
              <a:rPr lang="en-US">
                <a:solidFill>
                  <a:schemeClr val="tx1"/>
                </a:solidFill>
                <a:latin typeface="+mj-lt"/>
                <a:ea typeface="微软雅黑"/>
              </a:rPr>
              <a:t>Adder Example</a:t>
            </a:r>
            <a:endParaRPr lang="en-US" altLang="zh-CN">
              <a:solidFill>
                <a:schemeClr val="tx1"/>
              </a:solidFill>
              <a:latin typeface="+mj-lt"/>
              <a:ea typeface="Microsoft YaHei"/>
            </a:endParaRPr>
          </a:p>
        </p:txBody>
      </p:sp>
      <p:cxnSp>
        <p:nvCxnSpPr>
          <p:cNvPr id="3" name="直接连接符 2">
            <a:extLst>
              <a:ext uri="{FF2B5EF4-FFF2-40B4-BE49-F238E27FC236}">
                <a16:creationId xmlns:a16="http://schemas.microsoft.com/office/drawing/2014/main" id="{1B1EF6D9-29FE-C3D4-CE26-DF793DBFC457}"/>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1E3C56DB-B611-90E8-C793-60E4AEEEC26D}"/>
              </a:ext>
            </a:extLst>
          </p:cNvPr>
          <p:cNvSpPr>
            <a:spLocks noGrp="1"/>
          </p:cNvSpPr>
          <p:nvPr>
            <p:ph type="sldNum" sz="quarter" idx="12"/>
          </p:nvPr>
        </p:nvSpPr>
        <p:spPr>
          <a:xfrm>
            <a:off x="8610600" y="6356350"/>
            <a:ext cx="2737005" cy="365125"/>
          </a:xfrm>
        </p:spPr>
        <p:txBody>
          <a:bodyPr/>
          <a:lstStyle/>
          <a:p>
            <a:fld id="{49AE70B2-8BF9-45C0-BB95-33D1B9D3A854}" type="slidenum">
              <a:rPr lang="zh-CN" altLang="en-US" smtClean="0"/>
              <a:t>29</a:t>
            </a:fld>
            <a:endParaRPr lang="zh-CN" altLang="en-US"/>
          </a:p>
        </p:txBody>
      </p:sp>
      <p:sp>
        <p:nvSpPr>
          <p:cNvPr id="11" name="内容占位符 10">
            <a:extLst>
              <a:ext uri="{FF2B5EF4-FFF2-40B4-BE49-F238E27FC236}">
                <a16:creationId xmlns:a16="http://schemas.microsoft.com/office/drawing/2014/main" id="{7D5E8DEF-B3B9-AFC3-EAF9-7D7754096612}"/>
              </a:ext>
            </a:extLst>
          </p:cNvPr>
          <p:cNvSpPr>
            <a:spLocks noGrp="1"/>
          </p:cNvSpPr>
          <p:nvPr>
            <p:ph idx="1"/>
          </p:nvPr>
        </p:nvSpPr>
        <p:spPr>
          <a:xfrm>
            <a:off x="738396" y="1396706"/>
            <a:ext cx="10707650" cy="2951899"/>
          </a:xfrm>
        </p:spPr>
        <p:txBody>
          <a:bodyPr vert="horz" lIns="91440" tIns="45720" rIns="91440" bIns="45720" rtlCol="0" anchor="t">
            <a:normAutofit/>
          </a:bodyPr>
          <a:lstStyle/>
          <a:p>
            <a:r>
              <a:rPr lang="en-US" altLang="zh-CN">
                <a:solidFill>
                  <a:srgbClr val="008598"/>
                </a:solidFill>
                <a:ea typeface="宋体"/>
              </a:rPr>
              <a:t>result​</a:t>
            </a:r>
            <a:endParaRPr lang="en-US" altLang="zh-CN"/>
          </a:p>
        </p:txBody>
      </p:sp>
      <p:sp>
        <p:nvSpPr>
          <p:cNvPr id="2" name="矩形 1">
            <a:extLst>
              <a:ext uri="{FF2B5EF4-FFF2-40B4-BE49-F238E27FC236}">
                <a16:creationId xmlns:a16="http://schemas.microsoft.com/office/drawing/2014/main" id="{99F8FE4C-3BFB-723E-D971-E2352C097538}"/>
              </a:ext>
            </a:extLst>
          </p:cNvPr>
          <p:cNvSpPr/>
          <p:nvPr/>
        </p:nvSpPr>
        <p:spPr>
          <a:xfrm>
            <a:off x="1037555" y="2113847"/>
            <a:ext cx="10003692" cy="31116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0A8D542-D07E-B6FC-66F3-DF3A2D037467}"/>
              </a:ext>
            </a:extLst>
          </p:cNvPr>
          <p:cNvSpPr txBox="1"/>
          <p:nvPr/>
        </p:nvSpPr>
        <p:spPr>
          <a:xfrm>
            <a:off x="1089180" y="2266818"/>
            <a:ext cx="999495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solidFill>
                  <a:srgbClr val="FFFFFF"/>
                </a:solidFill>
                <a:ea typeface="宋体"/>
                <a:cs typeface="Calibri"/>
              </a:rPr>
              <a:t>#</a:t>
            </a:r>
            <a:r>
              <a:rPr lang="zh-CN" sz="2400">
                <a:solidFill>
                  <a:srgbClr val="FFFFFF"/>
                </a:solidFill>
                <a:ea typeface="宋体"/>
                <a:cs typeface="Calibri"/>
              </a:rPr>
              <a:t> </a:t>
            </a:r>
            <a:r>
              <a:rPr lang="en-US" altLang="zh-CN" sz="2400">
                <a:solidFill>
                  <a:srgbClr val="FFFFFF"/>
                </a:solidFill>
                <a:latin typeface="Calibri"/>
                <a:ea typeface="宋体"/>
                <a:cs typeface="Calibri"/>
              </a:rPr>
              <a:t>[test</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114507]</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a=0x7adc43f36682cffe,</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b=0x30a718d8cf3cc3b1,</a:t>
            </a:r>
            <a:r>
              <a:rPr lang="zh-CN" sz="2400">
                <a:solidFill>
                  <a:srgbClr val="FFFFFF"/>
                </a:solidFill>
                <a:latin typeface="Calibri"/>
                <a:ea typeface="宋体"/>
                <a:cs typeface="Calibri"/>
              </a:rPr>
              <a:t> </a:t>
            </a:r>
            <a:r>
              <a:rPr lang="en-US" altLang="zh-CN" sz="2400" err="1">
                <a:solidFill>
                  <a:srgbClr val="FFFFFF"/>
                </a:solidFill>
                <a:latin typeface="Calibri"/>
                <a:ea typeface="宋体"/>
                <a:cs typeface="Calibri"/>
              </a:rPr>
              <a:t>cin</a:t>
            </a:r>
            <a:r>
              <a:rPr lang="en-US" altLang="zh-CN" sz="2400">
                <a:solidFill>
                  <a:srgbClr val="FFFFFF"/>
                </a:solidFill>
                <a:latin typeface="Calibri"/>
                <a:ea typeface="宋体"/>
                <a:cs typeface="Calibri"/>
              </a:rPr>
              <a:t>=0x0</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=&gt;</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sum:</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0x12358823834579604399,dut_sum:</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0x12358823834579604399 </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[test</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114508]</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a=0x3eb778d6097e3a72,</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b=0x1ce6af17b4e9128,</a:t>
            </a:r>
            <a:r>
              <a:rPr lang="zh-CN" sz="2400">
                <a:solidFill>
                  <a:srgbClr val="FFFFFF"/>
                </a:solidFill>
                <a:latin typeface="Calibri"/>
                <a:ea typeface="宋体"/>
                <a:cs typeface="Calibri"/>
              </a:rPr>
              <a:t> </a:t>
            </a:r>
            <a:r>
              <a:rPr lang="en-US" altLang="zh-CN" sz="2400" err="1">
                <a:solidFill>
                  <a:srgbClr val="FFFFFF"/>
                </a:solidFill>
                <a:latin typeface="Calibri"/>
                <a:ea typeface="宋体"/>
                <a:cs typeface="Calibri"/>
              </a:rPr>
              <a:t>cin</a:t>
            </a:r>
            <a:r>
              <a:rPr lang="en-US" altLang="zh-CN" sz="2400">
                <a:solidFill>
                  <a:srgbClr val="FFFFFF"/>
                </a:solidFill>
                <a:latin typeface="Calibri"/>
                <a:ea typeface="宋体"/>
                <a:cs typeface="Calibri"/>
              </a:rPr>
              <a:t>=0x0</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=&gt;</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sum:</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0x4649372636395916186,</a:t>
            </a:r>
            <a:r>
              <a:rPr lang="zh-CN" sz="2400">
                <a:solidFill>
                  <a:srgbClr val="FFFFFF"/>
                </a:solidFill>
                <a:latin typeface="Calibri"/>
                <a:ea typeface="宋体"/>
                <a:cs typeface="Calibri"/>
              </a:rPr>
              <a:t> </a:t>
            </a:r>
            <a:r>
              <a:rPr lang="en-US" altLang="zh-CN" sz="2400" err="1">
                <a:solidFill>
                  <a:srgbClr val="FFFFFF"/>
                </a:solidFill>
                <a:latin typeface="Calibri"/>
                <a:ea typeface="宋体"/>
                <a:cs typeface="Calibri"/>
              </a:rPr>
              <a:t>dut_sum</a:t>
            </a:r>
            <a:r>
              <a:rPr lang="en-US" altLang="zh-CN" sz="2400">
                <a:solidFill>
                  <a:srgbClr val="FFFFFF"/>
                </a:solidFill>
                <a:latin typeface="Calibri"/>
                <a:ea typeface="宋体"/>
                <a:cs typeface="Calibri"/>
              </a:rPr>
              <a:t>:</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0x4649372636395916186 </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[test</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114509]</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a=0x42d6f3290b18d4e9,</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b=0x23e4926ef419b4aa,</a:t>
            </a:r>
            <a:r>
              <a:rPr lang="zh-CN" sz="2400">
                <a:solidFill>
                  <a:srgbClr val="FFFFFF"/>
                </a:solidFill>
                <a:latin typeface="Calibri"/>
                <a:ea typeface="宋体"/>
                <a:cs typeface="Calibri"/>
              </a:rPr>
              <a:t> </a:t>
            </a:r>
            <a:r>
              <a:rPr lang="en-US" altLang="zh-CN" sz="2400" err="1">
                <a:solidFill>
                  <a:srgbClr val="FFFFFF"/>
                </a:solidFill>
                <a:latin typeface="Calibri"/>
                <a:ea typeface="宋体"/>
                <a:cs typeface="Calibri"/>
              </a:rPr>
              <a:t>cin</a:t>
            </a:r>
            <a:r>
              <a:rPr lang="en-US" altLang="zh-CN" sz="2400">
                <a:solidFill>
                  <a:srgbClr val="FFFFFF"/>
                </a:solidFill>
                <a:latin typeface="Calibri"/>
                <a:ea typeface="宋体"/>
                <a:cs typeface="Calibri"/>
              </a:rPr>
              <a:t>=0x1</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=&gt;</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sum:</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0x7402657300381600148,</a:t>
            </a:r>
            <a:r>
              <a:rPr lang="zh-CN" sz="2400">
                <a:solidFill>
                  <a:srgbClr val="FFFFFF"/>
                </a:solidFill>
                <a:latin typeface="Calibri"/>
                <a:ea typeface="宋体"/>
                <a:cs typeface="Calibri"/>
              </a:rPr>
              <a:t> </a:t>
            </a:r>
            <a:r>
              <a:rPr lang="en-US" altLang="zh-CN" sz="2400" err="1">
                <a:solidFill>
                  <a:srgbClr val="FFFFFF"/>
                </a:solidFill>
                <a:latin typeface="Calibri"/>
                <a:ea typeface="宋体"/>
                <a:cs typeface="Calibri"/>
              </a:rPr>
              <a:t>dut_sum</a:t>
            </a:r>
            <a:r>
              <a:rPr lang="en-US" altLang="zh-CN" sz="2400">
                <a:solidFill>
                  <a:srgbClr val="FFFFFF"/>
                </a:solidFill>
                <a:latin typeface="Calibri"/>
                <a:ea typeface="宋体"/>
                <a:cs typeface="Calibri"/>
              </a:rPr>
              <a:t>:</a:t>
            </a:r>
            <a:r>
              <a:rPr lang="zh-CN" sz="2400">
                <a:solidFill>
                  <a:srgbClr val="FFFFFF"/>
                </a:solidFill>
                <a:latin typeface="Calibri"/>
                <a:ea typeface="宋体"/>
                <a:cs typeface="Calibri"/>
              </a:rPr>
              <a:t> </a:t>
            </a:r>
            <a:r>
              <a:rPr lang="en-US" altLang="zh-CN" sz="2400">
                <a:solidFill>
                  <a:srgbClr val="FFFFFF"/>
                </a:solidFill>
                <a:latin typeface="Calibri"/>
                <a:ea typeface="宋体"/>
                <a:cs typeface="Calibri"/>
              </a:rPr>
              <a:t>0x7402657300381600148 </a:t>
            </a:r>
            <a:r>
              <a:rPr lang="zh-CN" sz="2400">
                <a:solidFill>
                  <a:srgbClr val="FFFFFF"/>
                </a:solidFill>
                <a:latin typeface="Calibri"/>
                <a:ea typeface="宋体"/>
                <a:cs typeface="Calibri"/>
              </a:rPr>
              <a:t>
</a:t>
            </a:r>
            <a:endParaRPr lang="en-US" altLang="zh-CN" sz="2400">
              <a:solidFill>
                <a:srgbClr val="FFFFFF"/>
              </a:solidFill>
              <a:ea typeface="宋体"/>
              <a:cs typeface="Calibri"/>
            </a:endParaRPr>
          </a:p>
        </p:txBody>
      </p:sp>
    </p:spTree>
    <p:custDataLst>
      <p:tags r:id="rId1"/>
    </p:custDataLst>
    <p:extLst>
      <p:ext uri="{BB962C8B-B14F-4D97-AF65-F5344CB8AC3E}">
        <p14:creationId xmlns:p14="http://schemas.microsoft.com/office/powerpoint/2010/main" val="903301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6" name="Picture 278">
            <a:extLst>
              <a:ext uri="{FF2B5EF4-FFF2-40B4-BE49-F238E27FC236}">
                <a16:creationId xmlns:a16="http://schemas.microsoft.com/office/drawing/2014/main" id="{C407C5B9-E4C6-72C1-2A40-39F39057ABE8}"/>
              </a:ext>
            </a:extLst>
          </p:cNvPr>
          <p:cNvPicPr>
            <a:picLocks noChangeAspect="1"/>
          </p:cNvPicPr>
          <p:nvPr/>
        </p:nvPicPr>
        <p:blipFill>
          <a:blip r:embed="rId6">
            <a:duotone>
              <a:schemeClr val="bg2">
                <a:shade val="45000"/>
                <a:satMod val="135000"/>
              </a:schemeClr>
              <a:prstClr val="white"/>
            </a:duotone>
          </a:blip>
          <a:srcRect t="12686" b="2727"/>
          <a:stretch/>
        </p:blipFill>
        <p:spPr>
          <a:xfrm>
            <a:off x="20" y="10"/>
            <a:ext cx="12191980" cy="6857990"/>
          </a:xfrm>
          <a:prstGeom prst="rect">
            <a:avLst/>
          </a:prstGeom>
        </p:spPr>
      </p:pic>
      <p:sp>
        <p:nvSpPr>
          <p:cNvPr id="307" name="Rectangle 28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文本框 6"/>
          <p:cNvSpPr txBox="1"/>
          <p:nvPr>
            <p:custDataLst>
              <p:tags r:id="rId2"/>
            </p:custDataLst>
          </p:nvPr>
        </p:nvSpPr>
        <p:spPr>
          <a:xfrm>
            <a:off x="838200" y="365125"/>
            <a:ext cx="10515600" cy="1325563"/>
          </a:xfrm>
          <a:prstGeom prst="rect">
            <a:avLst/>
          </a:prstGeom>
          <a:extLst>
            <a:ext uri="{909E8E84-426E-40DD-AFC4-6F175D3DCCD1}">
              <a14:hiddenFill xmlns:a14="http://schemas.microsoft.com/office/drawing/2010/main">
                <a:solidFill>
                  <a:schemeClr val="accent1"/>
                </a:solidFill>
              </a14:hiddenFill>
            </a:ext>
          </a:extLst>
        </p:spPr>
        <p:txBody>
          <a:bodyPr vert="horz" lIns="91440" tIns="45720" rIns="91440" bIns="45720" rtlCol="0" anchor="t"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nSpc>
                <a:spcPct val="90000"/>
              </a:lnSpc>
              <a:spcBef>
                <a:spcPct val="0"/>
              </a:spcBef>
              <a:spcAft>
                <a:spcPts val="600"/>
              </a:spcAft>
              <a:buSzPct val="100000"/>
            </a:pPr>
            <a:r>
              <a:rPr lang="en-US" altLang="zh-CN" sz="4400">
                <a:solidFill>
                  <a:schemeClr val="tx1"/>
                </a:solidFill>
                <a:latin typeface="+mj-lt"/>
                <a:ea typeface="+mj-ea"/>
                <a:cs typeface="+mj-cs"/>
              </a:rPr>
              <a:t>Contents</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77" name="文本框 3">
            <a:extLst>
              <a:ext uri="{FF2B5EF4-FFF2-40B4-BE49-F238E27FC236}">
                <a16:creationId xmlns:a16="http://schemas.microsoft.com/office/drawing/2014/main" id="{C5851DC7-59C6-9CB5-DFFB-0A628950A3B6}"/>
              </a:ext>
            </a:extLst>
          </p:cNvPr>
          <p:cNvGraphicFramePr/>
          <p:nvPr>
            <p:extLst>
              <p:ext uri="{D42A27DB-BD31-4B8C-83A1-F6EECF244321}">
                <p14:modId xmlns:p14="http://schemas.microsoft.com/office/powerpoint/2010/main" val="40822265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灯片编号占位符 4">
            <a:extLst>
              <a:ext uri="{FF2B5EF4-FFF2-40B4-BE49-F238E27FC236}">
                <a16:creationId xmlns:a16="http://schemas.microsoft.com/office/drawing/2014/main" id="{8710AD2A-7F41-9EA6-D5F0-000306A2A348}"/>
              </a:ext>
            </a:extLst>
          </p:cNvPr>
          <p:cNvSpPr>
            <a:spLocks noGrp="1"/>
          </p:cNvSpPr>
          <p:nvPr>
            <p:ph type="sldNum" sz="quarter" idx="12"/>
          </p:nvPr>
        </p:nvSpPr>
        <p:spPr/>
        <p:txBody>
          <a:bodyPr/>
          <a:lstStyle/>
          <a:p>
            <a:fld id="{49AE70B2-8BF9-45C0-BB95-33D1B9D3A854}" type="slidenum">
              <a:rPr lang="zh-CN" altLang="en-US" smtClean="0"/>
              <a:t>3</a:t>
            </a:fld>
            <a:endParaRPr lang="zh-CN" altLang="en-US"/>
          </a:p>
        </p:txBody>
      </p:sp>
    </p:spTree>
    <p:custDataLst>
      <p:tags r:id="rId1"/>
    </p:custDataLst>
    <p:extLst>
      <p:ext uri="{BB962C8B-B14F-4D97-AF65-F5344CB8AC3E}">
        <p14:creationId xmlns:p14="http://schemas.microsoft.com/office/powerpoint/2010/main" val="2397229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79A8E-89E0-DA36-9A12-CE0E947B0820}"/>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7E017337-CFBF-D031-BCA6-475AD7CDA16C}"/>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pPr>
            <a:r>
              <a:rPr lang="en-US">
                <a:solidFill>
                  <a:schemeClr val="tx1"/>
                </a:solidFill>
                <a:latin typeface="+mj-lt"/>
                <a:ea typeface="微软雅黑"/>
              </a:rPr>
              <a:t>Adder Example</a:t>
            </a:r>
            <a:endParaRPr lang="zh-CN">
              <a:solidFill>
                <a:schemeClr val="tx1"/>
              </a:solidFill>
              <a:latin typeface="+mj-lt"/>
            </a:endParaRPr>
          </a:p>
        </p:txBody>
      </p:sp>
      <p:cxnSp>
        <p:nvCxnSpPr>
          <p:cNvPr id="3" name="直接连接符 2">
            <a:extLst>
              <a:ext uri="{FF2B5EF4-FFF2-40B4-BE49-F238E27FC236}">
                <a16:creationId xmlns:a16="http://schemas.microsoft.com/office/drawing/2014/main" id="{4EF04ED3-3B28-F811-14E3-1A65DCC27E4C}"/>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84ECB3C-B89B-C546-34C4-FE6AFDB6EC21}"/>
              </a:ext>
            </a:extLst>
          </p:cNvPr>
          <p:cNvSpPr>
            <a:spLocks noGrp="1"/>
          </p:cNvSpPr>
          <p:nvPr>
            <p:ph type="sldNum" sz="quarter" idx="12"/>
          </p:nvPr>
        </p:nvSpPr>
        <p:spPr>
          <a:xfrm>
            <a:off x="8610600" y="6356350"/>
            <a:ext cx="2737005" cy="365125"/>
          </a:xfrm>
        </p:spPr>
        <p:txBody>
          <a:bodyPr/>
          <a:lstStyle/>
          <a:p>
            <a:fld id="{49AE70B2-8BF9-45C0-BB95-33D1B9D3A854}" type="slidenum">
              <a:rPr lang="zh-CN" altLang="en-US" smtClean="0"/>
              <a:t>30</a:t>
            </a:fld>
            <a:endParaRPr lang="zh-CN" altLang="en-US"/>
          </a:p>
        </p:txBody>
      </p:sp>
      <p:pic>
        <p:nvPicPr>
          <p:cNvPr id="32" name="图片 31" descr="图形用户界面&#10;&#10;AI 生成的内容可能不正确。">
            <a:extLst>
              <a:ext uri="{FF2B5EF4-FFF2-40B4-BE49-F238E27FC236}">
                <a16:creationId xmlns:a16="http://schemas.microsoft.com/office/drawing/2014/main" id="{A5873A72-D8CE-E851-C43B-478C572B5017}"/>
              </a:ext>
            </a:extLst>
          </p:cNvPr>
          <p:cNvPicPr>
            <a:picLocks noChangeAspect="1"/>
          </p:cNvPicPr>
          <p:nvPr/>
        </p:nvPicPr>
        <p:blipFill>
          <a:blip r:embed="rId6"/>
          <a:stretch>
            <a:fillRect/>
          </a:stretch>
        </p:blipFill>
        <p:spPr>
          <a:xfrm>
            <a:off x="636332" y="2894986"/>
            <a:ext cx="3044246" cy="2654575"/>
          </a:xfrm>
          <a:prstGeom prst="rect">
            <a:avLst/>
          </a:prstGeom>
          <a:ln>
            <a:solidFill>
              <a:srgbClr val="4472C4"/>
            </a:solidFill>
          </a:ln>
          <a:effectLst>
            <a:outerShdw blurRad="50800" dist="38100" dir="2700000">
              <a:srgbClr val="000000">
                <a:alpha val="40000"/>
              </a:srgbClr>
            </a:outerShdw>
          </a:effectLst>
        </p:spPr>
      </p:pic>
      <p:grpSp>
        <p:nvGrpSpPr>
          <p:cNvPr id="48" name="组合 47">
            <a:extLst>
              <a:ext uri="{FF2B5EF4-FFF2-40B4-BE49-F238E27FC236}">
                <a16:creationId xmlns:a16="http://schemas.microsoft.com/office/drawing/2014/main" id="{A784D6F7-B009-7B27-86CE-FF7891E76956}"/>
              </a:ext>
            </a:extLst>
          </p:cNvPr>
          <p:cNvGrpSpPr/>
          <p:nvPr/>
        </p:nvGrpSpPr>
        <p:grpSpPr>
          <a:xfrm>
            <a:off x="761934" y="1336641"/>
            <a:ext cx="4788654" cy="602430"/>
            <a:chOff x="871321" y="3700651"/>
            <a:chExt cx="4788654" cy="602430"/>
          </a:xfrm>
        </p:grpSpPr>
        <p:sp>
          <p:nvSpPr>
            <p:cNvPr id="34" name="文本框 33">
              <a:extLst>
                <a:ext uri="{FF2B5EF4-FFF2-40B4-BE49-F238E27FC236}">
                  <a16:creationId xmlns:a16="http://schemas.microsoft.com/office/drawing/2014/main" id="{299D49BA-C4BD-A069-C1A2-3E74623B919A}"/>
                </a:ext>
              </a:extLst>
            </p:cNvPr>
            <p:cNvSpPr txBox="1"/>
            <p:nvPr/>
          </p:nvSpPr>
          <p:spPr>
            <a:xfrm>
              <a:off x="1601321" y="3700651"/>
              <a:ext cx="1120063"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err="1">
                  <a:ln>
                    <a:noFill/>
                  </a:ln>
                  <a:solidFill>
                    <a:prstClr val="black"/>
                  </a:solidFill>
                  <a:effectLst/>
                  <a:uLnTx/>
                  <a:uFillTx/>
                  <a:latin typeface="Arial Black"/>
                  <a:ea typeface="微软雅黑"/>
                </a:rPr>
                <a:t>Verilator</a:t>
              </a:r>
              <a:endParaRPr kumimoji="0" lang="zh-CN" altLang="en-US" sz="1400" b="1" i="0" u="none" strike="noStrike" kern="0" cap="none" spc="0" normalizeH="0" baseline="0" noProof="0">
                <a:ln>
                  <a:noFill/>
                </a:ln>
                <a:solidFill>
                  <a:prstClr val="black"/>
                </a:solidFill>
                <a:effectLst/>
                <a:uLnTx/>
                <a:uFillTx/>
                <a:latin typeface="Arial Black"/>
                <a:ea typeface="微软雅黑"/>
              </a:endParaRPr>
            </a:p>
          </p:txBody>
        </p:sp>
        <p:sp>
          <p:nvSpPr>
            <p:cNvPr id="35" name="矩形 34">
              <a:extLst>
                <a:ext uri="{FF2B5EF4-FFF2-40B4-BE49-F238E27FC236}">
                  <a16:creationId xmlns:a16="http://schemas.microsoft.com/office/drawing/2014/main" id="{0E3FE0CD-FE15-3C32-484B-3123A95FFA6E}"/>
                </a:ext>
              </a:extLst>
            </p:cNvPr>
            <p:cNvSpPr/>
            <p:nvPr/>
          </p:nvSpPr>
          <p:spPr>
            <a:xfrm>
              <a:off x="871321" y="3738398"/>
              <a:ext cx="803042" cy="514641"/>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white"/>
                  </a:solidFill>
                  <a:effectLst/>
                  <a:uLnTx/>
                  <a:uFillTx/>
                  <a:latin typeface="Arial Black"/>
                  <a:ea typeface="微软雅黑"/>
                  <a:cs typeface="+mn-cs"/>
                </a:rPr>
                <a:t>RTL</a:t>
              </a:r>
              <a:endParaRPr kumimoji="0" lang="zh-CN" altLang="en-US" sz="1800" b="0" i="0" u="none" strike="noStrike" kern="0" cap="none" spc="0" normalizeH="0" baseline="0" noProof="0">
                <a:ln>
                  <a:noFill/>
                </a:ln>
                <a:solidFill>
                  <a:prstClr val="white"/>
                </a:solidFill>
                <a:effectLst/>
                <a:uLnTx/>
                <a:uFillTx/>
                <a:latin typeface="Arial Black"/>
                <a:ea typeface="微软雅黑"/>
                <a:cs typeface="+mn-cs"/>
              </a:endParaRPr>
            </a:p>
          </p:txBody>
        </p:sp>
        <p:sp>
          <p:nvSpPr>
            <p:cNvPr id="36" name="矩形 35">
              <a:extLst>
                <a:ext uri="{FF2B5EF4-FFF2-40B4-BE49-F238E27FC236}">
                  <a16:creationId xmlns:a16="http://schemas.microsoft.com/office/drawing/2014/main" id="{E247804B-79DE-0718-3347-A688FF87A8CF}"/>
                </a:ext>
              </a:extLst>
            </p:cNvPr>
            <p:cNvSpPr/>
            <p:nvPr/>
          </p:nvSpPr>
          <p:spPr>
            <a:xfrm>
              <a:off x="2775724" y="3729238"/>
              <a:ext cx="939760" cy="523936"/>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prstClr val="white"/>
                  </a:solidFill>
                  <a:effectLst/>
                  <a:uLnTx/>
                  <a:uFillTx/>
                  <a:latin typeface="Arial Black"/>
                  <a:ea typeface="微软雅黑"/>
                  <a:cs typeface="+mn-cs"/>
                </a:rPr>
                <a:t>DUT.so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prstClr val="white"/>
                  </a:solidFill>
                  <a:effectLst/>
                  <a:uLnTx/>
                  <a:uFillTx/>
                  <a:latin typeface="Arial Black"/>
                  <a:ea typeface="微软雅黑"/>
                  <a:cs typeface="+mn-cs"/>
                </a:rPr>
                <a:t>Shared libs</a:t>
              </a:r>
              <a:endParaRPr kumimoji="0" lang="zh-CN" altLang="en-US" sz="1200" b="1" i="0" u="none" strike="noStrike" kern="0" cap="none" spc="0" normalizeH="0" baseline="0" noProof="0">
                <a:ln>
                  <a:noFill/>
                </a:ln>
                <a:solidFill>
                  <a:prstClr val="white"/>
                </a:solidFill>
                <a:effectLst/>
                <a:uLnTx/>
                <a:uFillTx/>
                <a:latin typeface="Arial Black"/>
                <a:ea typeface="微软雅黑"/>
                <a:cs typeface="+mn-cs"/>
              </a:endParaRPr>
            </a:p>
          </p:txBody>
        </p:sp>
        <p:sp>
          <p:nvSpPr>
            <p:cNvPr id="37" name="矩形 36">
              <a:extLst>
                <a:ext uri="{FF2B5EF4-FFF2-40B4-BE49-F238E27FC236}">
                  <a16:creationId xmlns:a16="http://schemas.microsoft.com/office/drawing/2014/main" id="{2AA38964-18AF-0F2B-2525-C4D3F6BE0C6A}"/>
                </a:ext>
              </a:extLst>
            </p:cNvPr>
            <p:cNvSpPr/>
            <p:nvPr/>
          </p:nvSpPr>
          <p:spPr>
            <a:xfrm>
              <a:off x="4370954" y="3793900"/>
              <a:ext cx="911584" cy="414588"/>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white"/>
                  </a:solidFill>
                  <a:effectLst/>
                  <a:uLnTx/>
                  <a:uFillTx/>
                  <a:latin typeface="Arial Black"/>
                  <a:ea typeface="微软雅黑"/>
                  <a:cs typeface="+mn-cs"/>
                </a:rPr>
                <a:t>Python</a:t>
              </a:r>
              <a:endParaRPr kumimoji="0" lang="zh-CN" altLang="en-US" sz="1400" b="0" i="0" u="none" strike="noStrike" kern="0" cap="none" spc="0" normalizeH="0" baseline="0" noProof="0">
                <a:ln>
                  <a:noFill/>
                </a:ln>
                <a:solidFill>
                  <a:prstClr val="white"/>
                </a:solidFill>
                <a:effectLst/>
                <a:uLnTx/>
                <a:uFillTx/>
                <a:latin typeface="Arial Black"/>
                <a:ea typeface="微软雅黑"/>
                <a:cs typeface="+mn-cs"/>
              </a:endParaRPr>
            </a:p>
          </p:txBody>
        </p:sp>
        <p:pic>
          <p:nvPicPr>
            <p:cNvPr id="40" name="图片 39">
              <a:extLst>
                <a:ext uri="{FF2B5EF4-FFF2-40B4-BE49-F238E27FC236}">
                  <a16:creationId xmlns:a16="http://schemas.microsoft.com/office/drawing/2014/main" id="{9D134A13-70BE-4C89-7D82-8000AC95538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969" b="93722" l="2765" r="92627">
                          <a14:foregroundMark x1="28571" y1="49776" x2="49770" y2="38117"/>
                          <a14:foregroundMark x1="57143" y1="22422" x2="43779" y2="17937"/>
                          <a14:foregroundMark x1="48387" y1="93722" x2="53456" y2="93722"/>
                          <a14:foregroundMark x1="92627" y1="56502" x2="88940" y2="48430"/>
                          <a14:foregroundMark x1="15207" y1="50673" x2="19355" y2="34529"/>
                          <a14:foregroundMark x1="55300" y1="47982" x2="57604" y2="26457"/>
                          <a14:foregroundMark x1="62212" y1="28700" x2="35945" y2="13453"/>
                          <a14:foregroundMark x1="54378" y1="14350" x2="65899" y2="38117"/>
                          <a14:foregroundMark x1="34562" y1="53363" x2="12442" y2="47085"/>
                          <a14:foregroundMark x1="17972" y1="62332" x2="16590" y2="57399"/>
                          <a14:foregroundMark x1="14286" y1="40359" x2="52535" y2="39462"/>
                          <a14:foregroundMark x1="62212" y1="50673" x2="60369" y2="15695"/>
                          <a14:foregroundMark x1="31797" y1="16143" x2="48848" y2="21525"/>
                          <a14:foregroundMark x1="41935" y1="14350" x2="49770" y2="9417"/>
                          <a14:foregroundMark x1="57143" y1="12108" x2="65899" y2="15695"/>
                          <a14:foregroundMark x1="27189" y1="34081" x2="27189" y2="34081"/>
                          <a14:foregroundMark x1="12442" y1="39910" x2="12442" y2="39910"/>
                          <a14:foregroundMark x1="9217" y1="51570" x2="9217" y2="51570"/>
                          <a14:foregroundMark x1="8295" y1="56951" x2="8295" y2="56951"/>
                          <a14:foregroundMark x1="8756" y1="61883" x2="8756" y2="61883"/>
                          <a14:foregroundMark x1="10138" y1="64126" x2="10138" y2="64126"/>
                          <a14:foregroundMark x1="2765" y1="53812" x2="2765" y2="53812"/>
                          <a14:foregroundMark x1="70507" y1="60987" x2="70507" y2="60987"/>
                          <a14:foregroundMark x1="44700" y1="64574" x2="44700" y2="64574"/>
                          <a14:foregroundMark x1="42857" y1="64574" x2="41935" y2="66816"/>
                          <a14:foregroundMark x1="38249" y1="73094" x2="38249" y2="75785"/>
                          <a14:foregroundMark x1="65899" y1="80717" x2="65899" y2="80717"/>
                          <a14:foregroundMark x1="57143" y1="93722" x2="57143" y2="93722"/>
                          <a14:foregroundMark x1="65899" y1="89238" x2="65438" y2="83408"/>
                        </a14:backgroundRemoval>
                      </a14:imgEffect>
                    </a14:imgLayer>
                  </a14:imgProps>
                </a:ext>
              </a:extLst>
            </a:blip>
            <a:stretch>
              <a:fillRect/>
            </a:stretch>
          </p:blipFill>
          <p:spPr>
            <a:xfrm>
              <a:off x="5340110" y="3836840"/>
              <a:ext cx="319865" cy="328709"/>
            </a:xfrm>
            <a:prstGeom prst="rect">
              <a:avLst/>
            </a:prstGeom>
          </p:spPr>
        </p:pic>
        <p:cxnSp>
          <p:nvCxnSpPr>
            <p:cNvPr id="42" name="直接箭头连接符 41">
              <a:extLst>
                <a:ext uri="{FF2B5EF4-FFF2-40B4-BE49-F238E27FC236}">
                  <a16:creationId xmlns:a16="http://schemas.microsoft.com/office/drawing/2014/main" id="{1DEB1E2D-9058-3E59-E835-75FD7F764107}"/>
                </a:ext>
              </a:extLst>
            </p:cNvPr>
            <p:cNvCxnSpPr>
              <a:cxnSpLocks/>
              <a:endCxn id="57" idx="1"/>
            </p:cNvCxnSpPr>
            <p:nvPr/>
          </p:nvCxnSpPr>
          <p:spPr>
            <a:xfrm>
              <a:off x="1675620" y="3988636"/>
              <a:ext cx="1100104" cy="2570"/>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43" name="直接箭头连接符 42">
              <a:extLst>
                <a:ext uri="{FF2B5EF4-FFF2-40B4-BE49-F238E27FC236}">
                  <a16:creationId xmlns:a16="http://schemas.microsoft.com/office/drawing/2014/main" id="{2495244D-6BC1-7778-B682-C6426A97E686}"/>
                </a:ext>
              </a:extLst>
            </p:cNvPr>
            <p:cNvCxnSpPr>
              <a:cxnSpLocks/>
              <a:stCxn id="57" idx="3"/>
              <a:endCxn id="58" idx="1"/>
            </p:cNvCxnSpPr>
            <p:nvPr/>
          </p:nvCxnSpPr>
          <p:spPr>
            <a:xfrm>
              <a:off x="3715484" y="3975321"/>
              <a:ext cx="649208" cy="132"/>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46" name="文本框 45">
              <a:extLst>
                <a:ext uri="{FF2B5EF4-FFF2-40B4-BE49-F238E27FC236}">
                  <a16:creationId xmlns:a16="http://schemas.microsoft.com/office/drawing/2014/main" id="{7301F821-42BC-2B7D-A005-D60878951C0B}"/>
                </a:ext>
              </a:extLst>
            </p:cNvPr>
            <p:cNvSpPr txBox="1"/>
            <p:nvPr/>
          </p:nvSpPr>
          <p:spPr>
            <a:xfrm>
              <a:off x="1687324" y="3995304"/>
              <a:ext cx="876099"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prstClr val="black"/>
                  </a:solidFill>
                  <a:effectLst/>
                  <a:uLnTx/>
                  <a:uFillTx/>
                  <a:latin typeface="Arial Black"/>
                  <a:ea typeface="微软雅黑"/>
                </a:rPr>
                <a:t>VCS</a:t>
              </a:r>
              <a:endParaRPr kumimoji="0" lang="zh-CN" altLang="en-US" sz="1400" b="1" i="0" u="none" strike="noStrike" kern="0" cap="none" spc="0" normalizeH="0" baseline="0" noProof="0">
                <a:ln>
                  <a:noFill/>
                </a:ln>
                <a:solidFill>
                  <a:prstClr val="black"/>
                </a:solidFill>
                <a:effectLst/>
                <a:uLnTx/>
                <a:uFillTx/>
                <a:latin typeface="Arial Black"/>
                <a:ea typeface="微软雅黑"/>
              </a:endParaRPr>
            </a:p>
          </p:txBody>
        </p:sp>
      </p:grpSp>
      <p:sp>
        <p:nvSpPr>
          <p:cNvPr id="50" name="矩形 49">
            <a:extLst>
              <a:ext uri="{FF2B5EF4-FFF2-40B4-BE49-F238E27FC236}">
                <a16:creationId xmlns:a16="http://schemas.microsoft.com/office/drawing/2014/main" id="{620672C2-C8CA-4A67-900A-8F55B493759D}"/>
              </a:ext>
            </a:extLst>
          </p:cNvPr>
          <p:cNvSpPr/>
          <p:nvPr/>
        </p:nvSpPr>
        <p:spPr>
          <a:xfrm>
            <a:off x="8282176" y="2716320"/>
            <a:ext cx="3096531" cy="3472964"/>
          </a:xfrm>
          <a:prstGeom prst="rect">
            <a:avLst/>
          </a:prstGeom>
          <a:solidFill>
            <a:schemeClr val="bg1">
              <a:lumMod val="95000"/>
            </a:schemeClr>
          </a:solidFill>
          <a:ln>
            <a:solidFill>
              <a:schemeClr val="tx1"/>
            </a:solid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2FA68208-0985-9959-453F-377D627B452F}"/>
              </a:ext>
            </a:extLst>
          </p:cNvPr>
          <p:cNvSpPr txBox="1"/>
          <p:nvPr/>
        </p:nvSpPr>
        <p:spPr>
          <a:xfrm>
            <a:off x="8578336" y="2875865"/>
            <a:ext cx="2649515" cy="707886"/>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ea typeface="宋体"/>
                <a:cs typeface="Calibri"/>
              </a:rPr>
              <a:t># import RTL as python module</a:t>
            </a:r>
          </a:p>
        </p:txBody>
      </p:sp>
      <p:sp>
        <p:nvSpPr>
          <p:cNvPr id="53" name="箭头: 下 52">
            <a:extLst>
              <a:ext uri="{FF2B5EF4-FFF2-40B4-BE49-F238E27FC236}">
                <a16:creationId xmlns:a16="http://schemas.microsoft.com/office/drawing/2014/main" id="{7CFD5FE8-20B0-A66A-4C46-3E1D995A469E}"/>
              </a:ext>
            </a:extLst>
          </p:cNvPr>
          <p:cNvSpPr/>
          <p:nvPr/>
        </p:nvSpPr>
        <p:spPr>
          <a:xfrm>
            <a:off x="6459671" y="2041295"/>
            <a:ext cx="355970" cy="5228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04DC275E-1FDE-9EF5-0304-78C217436323}"/>
              </a:ext>
            </a:extLst>
          </p:cNvPr>
          <p:cNvSpPr txBox="1"/>
          <p:nvPr/>
        </p:nvSpPr>
        <p:spPr>
          <a:xfrm>
            <a:off x="8578336" y="3865909"/>
            <a:ext cx="2649515" cy="40011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ea typeface="宋体"/>
                <a:cs typeface="Calibri"/>
              </a:rPr>
              <a:t># create DUT</a:t>
            </a:r>
          </a:p>
        </p:txBody>
      </p:sp>
      <p:sp>
        <p:nvSpPr>
          <p:cNvPr id="55" name="文本框 54">
            <a:extLst>
              <a:ext uri="{FF2B5EF4-FFF2-40B4-BE49-F238E27FC236}">
                <a16:creationId xmlns:a16="http://schemas.microsoft.com/office/drawing/2014/main" id="{B6873E06-43A7-29C4-E47D-9F67E0835CBC}"/>
              </a:ext>
            </a:extLst>
          </p:cNvPr>
          <p:cNvSpPr txBox="1"/>
          <p:nvPr/>
        </p:nvSpPr>
        <p:spPr>
          <a:xfrm>
            <a:off x="8578336" y="4399865"/>
            <a:ext cx="2649515" cy="40011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ea typeface="宋体"/>
                <a:cs typeface="Calibri"/>
              </a:rPr>
              <a:t># assign values</a:t>
            </a:r>
          </a:p>
        </p:txBody>
      </p:sp>
      <p:sp>
        <p:nvSpPr>
          <p:cNvPr id="2" name="文本框 1">
            <a:extLst>
              <a:ext uri="{FF2B5EF4-FFF2-40B4-BE49-F238E27FC236}">
                <a16:creationId xmlns:a16="http://schemas.microsoft.com/office/drawing/2014/main" id="{A9195189-9089-39E6-077F-68006E3DF7DF}"/>
              </a:ext>
            </a:extLst>
          </p:cNvPr>
          <p:cNvSpPr txBox="1"/>
          <p:nvPr/>
        </p:nvSpPr>
        <p:spPr>
          <a:xfrm>
            <a:off x="8603736" y="4924243"/>
            <a:ext cx="2649515" cy="40011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ea typeface="宋体"/>
                <a:cs typeface="Calibri"/>
              </a:rPr>
              <a:t># assert result</a:t>
            </a:r>
          </a:p>
        </p:txBody>
      </p:sp>
      <p:sp>
        <p:nvSpPr>
          <p:cNvPr id="8" name="矩形 7">
            <a:extLst>
              <a:ext uri="{FF2B5EF4-FFF2-40B4-BE49-F238E27FC236}">
                <a16:creationId xmlns:a16="http://schemas.microsoft.com/office/drawing/2014/main" id="{021AEB3F-9CAD-2F36-BFF0-DB309C05B7B1}"/>
              </a:ext>
            </a:extLst>
          </p:cNvPr>
          <p:cNvSpPr/>
          <p:nvPr/>
        </p:nvSpPr>
        <p:spPr>
          <a:xfrm>
            <a:off x="6095466" y="1384557"/>
            <a:ext cx="1087706" cy="529606"/>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algn="ctr">
              <a:defRPr/>
            </a:pPr>
            <a:r>
              <a:rPr lang="en-US" altLang="zh-CN" sz="1400" kern="0">
                <a:solidFill>
                  <a:prstClr val="white"/>
                </a:solidFill>
                <a:latin typeface="Arial Black"/>
                <a:ea typeface="微软雅黑"/>
              </a:rPr>
              <a:t>Test Case</a:t>
            </a:r>
            <a:endParaRPr kumimoji="0" lang="zh-CN" altLang="en-US" sz="1400" b="0" i="0" u="none" strike="noStrike" kern="0" cap="none" spc="0" normalizeH="0" baseline="0" noProof="0">
              <a:ln>
                <a:noFill/>
              </a:ln>
              <a:solidFill>
                <a:prstClr val="white"/>
              </a:solidFill>
              <a:effectLst/>
              <a:uLnTx/>
              <a:uFillTx/>
              <a:latin typeface="Arial Black"/>
              <a:ea typeface="微软雅黑"/>
              <a:cs typeface="+mn-cs"/>
            </a:endParaRPr>
          </a:p>
        </p:txBody>
      </p:sp>
      <p:cxnSp>
        <p:nvCxnSpPr>
          <p:cNvPr id="10" name="直接箭头连接符 9">
            <a:extLst>
              <a:ext uri="{FF2B5EF4-FFF2-40B4-BE49-F238E27FC236}">
                <a16:creationId xmlns:a16="http://schemas.microsoft.com/office/drawing/2014/main" id="{AF6640A5-49EC-68D9-951E-4FD9FF0EF8AB}"/>
              </a:ext>
            </a:extLst>
          </p:cNvPr>
          <p:cNvCxnSpPr>
            <a:cxnSpLocks/>
          </p:cNvCxnSpPr>
          <p:nvPr/>
        </p:nvCxnSpPr>
        <p:spPr>
          <a:xfrm>
            <a:off x="5578589" y="1628729"/>
            <a:ext cx="496808" cy="132"/>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4" name="箭头: 下 3">
            <a:extLst>
              <a:ext uri="{FF2B5EF4-FFF2-40B4-BE49-F238E27FC236}">
                <a16:creationId xmlns:a16="http://schemas.microsoft.com/office/drawing/2014/main" id="{E8A28E0B-8FC0-C8CC-1E0B-AA0F626D1566}"/>
              </a:ext>
            </a:extLst>
          </p:cNvPr>
          <p:cNvSpPr/>
          <p:nvPr/>
        </p:nvSpPr>
        <p:spPr>
          <a:xfrm>
            <a:off x="1135964" y="2077501"/>
            <a:ext cx="355970" cy="5228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E4ACBE26-E3C2-3D92-0F87-4F4F10B661F0}"/>
              </a:ext>
            </a:extLst>
          </p:cNvPr>
          <p:cNvPicPr>
            <a:picLocks noChangeAspect="1"/>
          </p:cNvPicPr>
          <p:nvPr/>
        </p:nvPicPr>
        <p:blipFill>
          <a:blip r:embed="rId9"/>
          <a:stretch>
            <a:fillRect/>
          </a:stretch>
        </p:blipFill>
        <p:spPr>
          <a:xfrm>
            <a:off x="4178343" y="2691259"/>
            <a:ext cx="3834246" cy="3620894"/>
          </a:xfrm>
          <a:prstGeom prst="rect">
            <a:avLst/>
          </a:prstGeom>
          <a:ln>
            <a:solidFill>
              <a:srgbClr val="4472C4"/>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069695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405C8-F5A5-EA4B-78DD-971D1EAFECB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459A9B6B-3AB4-62AE-6797-7F67BA013275}"/>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pPr>
            <a:r>
              <a:rPr lang="en-US" dirty="0">
                <a:solidFill>
                  <a:schemeClr val="tx1"/>
                </a:solidFill>
                <a:latin typeface="+mj-lt"/>
                <a:ea typeface="微软雅黑"/>
              </a:rPr>
              <a:t>Cache Example</a:t>
            </a:r>
            <a:endParaRPr lang="zh-CN" dirty="0">
              <a:solidFill>
                <a:schemeClr val="tx1"/>
              </a:solidFill>
              <a:latin typeface="+mj-lt"/>
            </a:endParaRPr>
          </a:p>
        </p:txBody>
      </p:sp>
      <p:cxnSp>
        <p:nvCxnSpPr>
          <p:cNvPr id="3" name="直接连接符 2">
            <a:extLst>
              <a:ext uri="{FF2B5EF4-FFF2-40B4-BE49-F238E27FC236}">
                <a16:creationId xmlns:a16="http://schemas.microsoft.com/office/drawing/2014/main" id="{239C9292-2AA6-FBB2-434E-20B681329546}"/>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43474D82-4873-F9D1-E1F5-511B890A8A77}"/>
              </a:ext>
            </a:extLst>
          </p:cNvPr>
          <p:cNvSpPr>
            <a:spLocks noGrp="1"/>
          </p:cNvSpPr>
          <p:nvPr>
            <p:ph type="sldNum" sz="quarter" idx="12"/>
          </p:nvPr>
        </p:nvSpPr>
        <p:spPr>
          <a:xfrm>
            <a:off x="8610600" y="6356350"/>
            <a:ext cx="2737005" cy="365125"/>
          </a:xfrm>
        </p:spPr>
        <p:txBody>
          <a:bodyPr/>
          <a:lstStyle/>
          <a:p>
            <a:fld id="{49AE70B2-8BF9-45C0-BB95-33D1B9D3A854}" type="slidenum">
              <a:rPr lang="zh-CN" altLang="en-US" dirty="0" smtClean="0">
                <a:solidFill>
                  <a:srgbClr val="B2B2B2"/>
                </a:solidFill>
                <a:ea typeface="宋体"/>
              </a:rPr>
              <a:t>31</a:t>
            </a:fld>
            <a:endParaRPr lang="zh-CN" altLang="en-US">
              <a:solidFill>
                <a:srgbClr val="B2B2B2"/>
              </a:solidFill>
              <a:ea typeface="宋体"/>
              <a:cs typeface="Calibri"/>
            </a:endParaRPr>
          </a:p>
        </p:txBody>
      </p:sp>
      <p:pic>
        <p:nvPicPr>
          <p:cNvPr id="4" name="图片 3" descr="图片包含 图示&#10;&#10;AI 生成的内容可能不正确。">
            <a:extLst>
              <a:ext uri="{FF2B5EF4-FFF2-40B4-BE49-F238E27FC236}">
                <a16:creationId xmlns:a16="http://schemas.microsoft.com/office/drawing/2014/main" id="{D22CD18D-0B27-7986-0340-3B9933055AE1}"/>
              </a:ext>
            </a:extLst>
          </p:cNvPr>
          <p:cNvPicPr>
            <a:picLocks noChangeAspect="1"/>
          </p:cNvPicPr>
          <p:nvPr/>
        </p:nvPicPr>
        <p:blipFill>
          <a:blip r:embed="rId6"/>
          <a:stretch>
            <a:fillRect/>
          </a:stretch>
        </p:blipFill>
        <p:spPr>
          <a:xfrm>
            <a:off x="1097747" y="1295401"/>
            <a:ext cx="4882638" cy="4262967"/>
          </a:xfrm>
          <a:prstGeom prst="rect">
            <a:avLst/>
          </a:prstGeom>
        </p:spPr>
      </p:pic>
      <p:graphicFrame>
        <p:nvGraphicFramePr>
          <p:cNvPr id="5" name="表格 4">
            <a:extLst>
              <a:ext uri="{FF2B5EF4-FFF2-40B4-BE49-F238E27FC236}">
                <a16:creationId xmlns:a16="http://schemas.microsoft.com/office/drawing/2014/main" id="{3B9BB8C9-47CF-46AC-4BC6-ECABB0995807}"/>
              </a:ext>
            </a:extLst>
          </p:cNvPr>
          <p:cNvGraphicFramePr>
            <a:graphicFrameLocks noGrp="1"/>
          </p:cNvGraphicFramePr>
          <p:nvPr>
            <p:extLst>
              <p:ext uri="{D42A27DB-BD31-4B8C-83A1-F6EECF244321}">
                <p14:modId xmlns:p14="http://schemas.microsoft.com/office/powerpoint/2010/main" val="4217651457"/>
              </p:ext>
            </p:extLst>
          </p:nvPr>
        </p:nvGraphicFramePr>
        <p:xfrm>
          <a:off x="6853766" y="1570566"/>
          <a:ext cx="3262512" cy="3701756"/>
        </p:xfrm>
        <a:graphic>
          <a:graphicData uri="http://schemas.openxmlformats.org/drawingml/2006/table">
            <a:tbl>
              <a:tblPr firstRow="1" bandRow="1">
                <a:tableStyleId>{5C22544A-7EE6-4342-B048-85BDC9FD1C3A}</a:tableStyleId>
              </a:tblPr>
              <a:tblGrid>
                <a:gridCol w="1631256">
                  <a:extLst>
                    <a:ext uri="{9D8B030D-6E8A-4147-A177-3AD203B41FA5}">
                      <a16:colId xmlns:a16="http://schemas.microsoft.com/office/drawing/2014/main" val="394656237"/>
                    </a:ext>
                  </a:extLst>
                </a:gridCol>
                <a:gridCol w="1631256">
                  <a:extLst>
                    <a:ext uri="{9D8B030D-6E8A-4147-A177-3AD203B41FA5}">
                      <a16:colId xmlns:a16="http://schemas.microsoft.com/office/drawing/2014/main" val="1643379029"/>
                    </a:ext>
                  </a:extLst>
                </a:gridCol>
              </a:tblGrid>
              <a:tr h="463826">
                <a:tc>
                  <a:txBody>
                    <a:bodyPr/>
                    <a:lstStyle/>
                    <a:p>
                      <a:r>
                        <a:rPr lang="zh-CN" altLang="en-US" sz="2400"/>
                        <a:t>prefix</a:t>
                      </a:r>
                    </a:p>
                  </a:txBody>
                  <a:tcPr/>
                </a:tc>
                <a:tc>
                  <a:txBody>
                    <a:bodyPr/>
                    <a:lstStyle/>
                    <a:p>
                      <a:r>
                        <a:rPr lang="zh-CN" altLang="en-US" sz="2400" b="1"/>
                        <a:t>count</a:t>
                      </a:r>
                    </a:p>
                  </a:txBody>
                  <a:tcPr/>
                </a:tc>
                <a:extLst>
                  <a:ext uri="{0D108BD9-81ED-4DB2-BD59-A6C34878D82A}">
                    <a16:rowId xmlns:a16="http://schemas.microsoft.com/office/drawing/2014/main" val="882180431"/>
                  </a:ext>
                </a:extLst>
              </a:tr>
              <a:tr h="464250">
                <a:tc>
                  <a:txBody>
                    <a:bodyPr/>
                    <a:lstStyle/>
                    <a:p>
                      <a:r>
                        <a:rPr lang="zh-CN" altLang="en-US"/>
                        <a:t>clock</a:t>
                      </a:r>
                      <a:endParaRPr lang="zh-CN"/>
                    </a:p>
                    <a:p>
                      <a:pPr lvl="0">
                        <a:buNone/>
                      </a:pPr>
                      <a:r>
                        <a:rPr lang="zh-CN" altLang="en-US"/>
                        <a:t>reset</a:t>
                      </a:r>
                    </a:p>
                  </a:txBody>
                  <a:tcPr/>
                </a:tc>
                <a:tc>
                  <a:txBody>
                    <a:bodyPr/>
                    <a:lstStyle/>
                    <a:p>
                      <a:pPr lvl="0">
                        <a:buNone/>
                      </a:pPr>
                      <a:r>
                        <a:rPr lang="en-US" altLang="zh-CN"/>
                        <a:t>2</a:t>
                      </a:r>
                      <a:endParaRPr lang="zh-CN" altLang="en-US"/>
                    </a:p>
                  </a:txBody>
                  <a:tcPr/>
                </a:tc>
                <a:extLst>
                  <a:ext uri="{0D108BD9-81ED-4DB2-BD59-A6C34878D82A}">
                    <a16:rowId xmlns:a16="http://schemas.microsoft.com/office/drawing/2014/main" val="1577677130"/>
                  </a:ext>
                </a:extLst>
              </a:tr>
              <a:tr h="464250">
                <a:tc>
                  <a:txBody>
                    <a:bodyPr/>
                    <a:lstStyle/>
                    <a:p>
                      <a:r>
                        <a:rPr lang="zh-CN" altLang="en-US"/>
                        <a:t>io_flash</a:t>
                      </a:r>
                    </a:p>
                    <a:p>
                      <a:pPr lvl="0">
                        <a:buNone/>
                      </a:pPr>
                      <a:r>
                        <a:rPr lang="zh-CN" altLang="en-US"/>
                        <a:t>io_empty</a:t>
                      </a:r>
                    </a:p>
                    <a:p>
                      <a:pPr lvl="0">
                        <a:buNone/>
                      </a:pPr>
                      <a:r>
                        <a:rPr lang="zh-CN" altLang="en-US"/>
                        <a:t>io_in_*</a:t>
                      </a:r>
                    </a:p>
                  </a:txBody>
                  <a:tcPr/>
                </a:tc>
                <a:tc>
                  <a:txBody>
                    <a:bodyPr/>
                    <a:lstStyle/>
                    <a:p>
                      <a:pPr lvl="0">
                        <a:buNone/>
                      </a:pPr>
                      <a:r>
                        <a:rPr lang="en-US" altLang="zh-CN"/>
                        <a:t>25</a:t>
                      </a:r>
                      <a:endParaRPr lang="zh-CN" altLang="en-US"/>
                    </a:p>
                  </a:txBody>
                  <a:tcPr/>
                </a:tc>
                <a:extLst>
                  <a:ext uri="{0D108BD9-81ED-4DB2-BD59-A6C34878D82A}">
                    <a16:rowId xmlns:a16="http://schemas.microsoft.com/office/drawing/2014/main" val="1301868244"/>
                  </a:ext>
                </a:extLst>
              </a:tr>
              <a:tr h="464250">
                <a:tc>
                  <a:txBody>
                    <a:bodyPr/>
                    <a:lstStyle/>
                    <a:p>
                      <a:r>
                        <a:rPr lang="zh-CN" altLang="en-US"/>
                        <a:t>io_mmio_*</a:t>
                      </a:r>
                    </a:p>
                  </a:txBody>
                  <a:tcPr/>
                </a:tc>
                <a:tc>
                  <a:txBody>
                    <a:bodyPr/>
                    <a:lstStyle/>
                    <a:p>
                      <a:pPr lvl="0">
                        <a:buNone/>
                      </a:pPr>
                      <a:r>
                        <a:rPr lang="en-US" altLang="zh-CN"/>
                        <a:t>7</a:t>
                      </a:r>
                      <a:endParaRPr lang="zh-CN" altLang="en-US"/>
                    </a:p>
                  </a:txBody>
                  <a:tcPr/>
                </a:tc>
                <a:extLst>
                  <a:ext uri="{0D108BD9-81ED-4DB2-BD59-A6C34878D82A}">
                    <a16:rowId xmlns:a16="http://schemas.microsoft.com/office/drawing/2014/main" val="733972469"/>
                  </a:ext>
                </a:extLst>
              </a:tr>
              <a:tr h="464250">
                <a:tc>
                  <a:txBody>
                    <a:bodyPr/>
                    <a:lstStyle/>
                    <a:p>
                      <a:r>
                        <a:rPr lang="zh-CN" altLang="en-US"/>
                        <a:t>io_</a:t>
                      </a:r>
                      <a:r>
                        <a:rPr lang="en" altLang="zh-CN"/>
                        <a:t>metaReadBus</a:t>
                      </a:r>
                      <a:r>
                        <a:rPr lang="zh-CN" altLang="en-US"/>
                        <a:t>_*</a:t>
                      </a:r>
                    </a:p>
                  </a:txBody>
                  <a:tcPr/>
                </a:tc>
                <a:tc>
                  <a:txBody>
                    <a:bodyPr/>
                    <a:lstStyle/>
                    <a:p>
                      <a:r>
                        <a:rPr lang="en-US" altLang="zh-CN"/>
                        <a:t>21</a:t>
                      </a:r>
                      <a:endParaRPr lang="zh-CN" altLang="en-US"/>
                    </a:p>
                  </a:txBody>
                  <a:tcPr/>
                </a:tc>
                <a:extLst>
                  <a:ext uri="{0D108BD9-81ED-4DB2-BD59-A6C34878D82A}">
                    <a16:rowId xmlns:a16="http://schemas.microsoft.com/office/drawing/2014/main" val="1843028298"/>
                  </a:ext>
                </a:extLst>
              </a:tr>
              <a:tr h="464250">
                <a:tc>
                  <a:txBody>
                    <a:bodyPr/>
                    <a:lstStyle/>
                    <a:p>
                      <a:pPr lvl="0" algn="ctr"/>
                      <a:r>
                        <a:rPr lang="en-US" altLang="zh-CN" sz="3200"/>
                        <a:t>…</a:t>
                      </a:r>
                      <a:endParaRPr lang="zh-CN" altLang="en-US" sz="3200"/>
                    </a:p>
                  </a:txBody>
                  <a:tcPr anchor="ctr"/>
                </a:tc>
                <a:tc>
                  <a:txBody>
                    <a:bodyPr/>
                    <a:lstStyle/>
                    <a:p>
                      <a:endParaRPr lang="zh-CN" altLang="en-US"/>
                    </a:p>
                  </a:txBody>
                  <a:tcPr/>
                </a:tc>
                <a:extLst>
                  <a:ext uri="{0D108BD9-81ED-4DB2-BD59-A6C34878D82A}">
                    <a16:rowId xmlns:a16="http://schemas.microsoft.com/office/drawing/2014/main" val="3677699806"/>
                  </a:ext>
                </a:extLst>
              </a:tr>
            </a:tbl>
          </a:graphicData>
        </a:graphic>
      </p:graphicFrame>
      <p:sp>
        <p:nvSpPr>
          <p:cNvPr id="2" name="文本框 1">
            <a:extLst>
              <a:ext uri="{FF2B5EF4-FFF2-40B4-BE49-F238E27FC236}">
                <a16:creationId xmlns:a16="http://schemas.microsoft.com/office/drawing/2014/main" id="{DB50431B-8A7D-85E4-8878-29EBB6E4AD22}"/>
              </a:ext>
            </a:extLst>
          </p:cNvPr>
          <p:cNvSpPr txBox="1"/>
          <p:nvPr/>
        </p:nvSpPr>
        <p:spPr>
          <a:xfrm>
            <a:off x="7541364" y="1110756"/>
            <a:ext cx="18893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a:ea typeface="宋体"/>
                <a:cs typeface="Calibri"/>
              </a:rPr>
              <a:t>Cache signals</a:t>
            </a:r>
          </a:p>
        </p:txBody>
      </p:sp>
    </p:spTree>
    <p:custDataLst>
      <p:tags r:id="rId1"/>
    </p:custDataLst>
    <p:extLst>
      <p:ext uri="{BB962C8B-B14F-4D97-AF65-F5344CB8AC3E}">
        <p14:creationId xmlns:p14="http://schemas.microsoft.com/office/powerpoint/2010/main" val="924087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35C88-70A5-9906-AEFB-144DA3416F02}"/>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D6A1F305-E085-3E09-18EC-72F1A35F2607}"/>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BC4168DD-7E90-378A-0016-3CF8B29FF0C7}"/>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7B6B3156-B773-EDA4-BDCF-F0ADEC6D0DEE}"/>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F7BEE98B-785B-4E5F-9BE4-58228380ADD3}"/>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00">
                <a:solidFill>
                  <a:schemeClr val="tx1"/>
                </a:solidFill>
                <a:latin typeface="+mj-lt"/>
                <a:ea typeface="微软雅黑"/>
                <a:cs typeface="Times New Roman"/>
              </a:rPr>
              <a:t>Toffee​</a:t>
            </a:r>
            <a:endParaRPr lang="en-US" altLang="zh-CN" sz="3735">
              <a:solidFill>
                <a:schemeClr val="tx1"/>
              </a:solidFill>
              <a:latin typeface="+mj-lt"/>
              <a:cs typeface="Times New Roman" panose="02020503050405090304" pitchFamily="18" charset="0"/>
            </a:endParaRPr>
          </a:p>
        </p:txBody>
      </p:sp>
      <p:pic>
        <p:nvPicPr>
          <p:cNvPr id="3" name="图片 2" descr="图示&#10;&#10;AI 生成的内容可能不正确。">
            <a:extLst>
              <a:ext uri="{FF2B5EF4-FFF2-40B4-BE49-F238E27FC236}">
                <a16:creationId xmlns:a16="http://schemas.microsoft.com/office/drawing/2014/main" id="{8757221E-68AF-25D0-9C61-B8F8DB0F13DB}"/>
              </a:ext>
            </a:extLst>
          </p:cNvPr>
          <p:cNvPicPr>
            <a:picLocks noChangeAspect="1"/>
          </p:cNvPicPr>
          <p:nvPr/>
        </p:nvPicPr>
        <p:blipFill>
          <a:blip r:embed="rId6"/>
          <a:stretch>
            <a:fillRect/>
          </a:stretch>
        </p:blipFill>
        <p:spPr>
          <a:xfrm>
            <a:off x="1125538" y="1413933"/>
            <a:ext cx="4458758" cy="4034366"/>
          </a:xfrm>
          <a:prstGeom prst="rect">
            <a:avLst/>
          </a:prstGeom>
        </p:spPr>
      </p:pic>
      <p:sp>
        <p:nvSpPr>
          <p:cNvPr id="7" name="内容占位符 10">
            <a:extLst>
              <a:ext uri="{FF2B5EF4-FFF2-40B4-BE49-F238E27FC236}">
                <a16:creationId xmlns:a16="http://schemas.microsoft.com/office/drawing/2014/main" id="{903BD6D3-FB1F-0811-041F-01EA77EA9844}"/>
              </a:ext>
            </a:extLst>
          </p:cNvPr>
          <p:cNvSpPr>
            <a:spLocks noGrp="1"/>
          </p:cNvSpPr>
          <p:nvPr>
            <p:ph idx="1"/>
          </p:nvPr>
        </p:nvSpPr>
        <p:spPr>
          <a:xfrm>
            <a:off x="5839505" y="1148543"/>
            <a:ext cx="6100234" cy="5070630"/>
          </a:xfrm>
        </p:spPr>
        <p:txBody>
          <a:bodyPr vert="horz" lIns="91440" tIns="45720" rIns="91440" bIns="45720" rtlCol="0" anchor="t">
            <a:normAutofit/>
          </a:bodyPr>
          <a:lstStyle/>
          <a:p>
            <a:pPr>
              <a:lnSpc>
                <a:spcPct val="100000"/>
              </a:lnSpc>
            </a:pPr>
            <a:r>
              <a:rPr lang="en-US" altLang="zh-CN" b="1" dirty="0">
                <a:solidFill>
                  <a:srgbClr val="008598"/>
                </a:solidFill>
                <a:ea typeface="宋体"/>
              </a:rPr>
              <a:t>UVM like </a:t>
            </a:r>
            <a:r>
              <a:rPr lang="en-US" altLang="zh-CN" b="1" dirty="0" err="1">
                <a:solidFill>
                  <a:srgbClr val="008598"/>
                </a:solidFill>
                <a:ea typeface="宋体"/>
              </a:rPr>
              <a:t>verifaction</a:t>
            </a:r>
            <a:r>
              <a:rPr lang="en-US" altLang="zh-CN" b="1" dirty="0">
                <a:solidFill>
                  <a:srgbClr val="008598"/>
                </a:solidFill>
                <a:ea typeface="宋体"/>
              </a:rPr>
              <a:t> framework</a:t>
            </a:r>
          </a:p>
          <a:p>
            <a:pPr lvl="1">
              <a:lnSpc>
                <a:spcPct val="100000"/>
              </a:lnSpc>
            </a:pPr>
            <a:r>
              <a:rPr lang="en-US" altLang="zh-CN" dirty="0">
                <a:ea typeface="宋体"/>
              </a:rPr>
              <a:t>Bundle, Agent, Env</a:t>
            </a:r>
            <a:endParaRPr lang="en-US" altLang="zh-CN" dirty="0">
              <a:ea typeface="宋体"/>
              <a:cs typeface="Calibri"/>
            </a:endParaRPr>
          </a:p>
          <a:p>
            <a:pPr lvl="1">
              <a:lnSpc>
                <a:spcPct val="100000"/>
              </a:lnSpc>
            </a:pPr>
            <a:r>
              <a:rPr lang="en-US" altLang="zh-CN" dirty="0">
                <a:ea typeface="宋体"/>
              </a:rPr>
              <a:t>Testcase Manage</a:t>
            </a:r>
            <a:endParaRPr lang="en-US" altLang="zh-CN" dirty="0">
              <a:ea typeface="宋体"/>
              <a:cs typeface="Calibri"/>
            </a:endParaRPr>
          </a:p>
          <a:p>
            <a:pPr>
              <a:lnSpc>
                <a:spcPct val="100000"/>
              </a:lnSpc>
            </a:pPr>
            <a:r>
              <a:rPr lang="en-US" altLang="zh-CN" b="1" dirty="0">
                <a:solidFill>
                  <a:srgbClr val="008598"/>
                </a:solidFill>
                <a:ea typeface="宋体"/>
              </a:rPr>
              <a:t>Coverage</a:t>
            </a:r>
            <a:endParaRPr lang="en-US" altLang="zh-CN" b="1" dirty="0">
              <a:solidFill>
                <a:srgbClr val="008598"/>
              </a:solidFill>
              <a:ea typeface="宋体"/>
              <a:cs typeface="Calibri"/>
            </a:endParaRPr>
          </a:p>
          <a:p>
            <a:pPr lvl="1">
              <a:lnSpc>
                <a:spcPct val="100000"/>
              </a:lnSpc>
            </a:pPr>
            <a:r>
              <a:rPr lang="en-US" altLang="zh-CN" dirty="0">
                <a:ea typeface="宋体"/>
                <a:cs typeface="Calibri"/>
              </a:rPr>
              <a:t>Line coverage</a:t>
            </a:r>
          </a:p>
          <a:p>
            <a:pPr lvl="1">
              <a:lnSpc>
                <a:spcPct val="100000"/>
              </a:lnSpc>
            </a:pPr>
            <a:r>
              <a:rPr lang="en-US" altLang="zh-CN" dirty="0">
                <a:ea typeface="宋体"/>
              </a:rPr>
              <a:t>Function Coverage</a:t>
            </a:r>
            <a:endParaRPr lang="en-US" altLang="zh-CN" dirty="0">
              <a:ea typeface="宋体"/>
              <a:cs typeface="Calibri"/>
            </a:endParaRPr>
          </a:p>
          <a:p>
            <a:pPr>
              <a:lnSpc>
                <a:spcPct val="100000"/>
              </a:lnSpc>
            </a:pPr>
            <a:r>
              <a:rPr lang="en-US" altLang="zh-CN" b="1" dirty="0">
                <a:solidFill>
                  <a:srgbClr val="008598"/>
                </a:solidFill>
                <a:ea typeface="宋体"/>
              </a:rPr>
              <a:t>Asynchronous</a:t>
            </a:r>
            <a:endParaRPr lang="en-US" altLang="zh-CN" b="1" dirty="0">
              <a:solidFill>
                <a:srgbClr val="008598"/>
              </a:solidFill>
              <a:ea typeface="宋体"/>
              <a:cs typeface="Calibri"/>
            </a:endParaRPr>
          </a:p>
          <a:p>
            <a:pPr lvl="1">
              <a:lnSpc>
                <a:spcPct val="100000"/>
              </a:lnSpc>
            </a:pPr>
            <a:r>
              <a:rPr lang="en-US" altLang="zh-CN">
                <a:solidFill>
                  <a:schemeClr val="tx1"/>
                </a:solidFill>
                <a:ea typeface="宋体"/>
              </a:rPr>
              <a:t>Async, await</a:t>
            </a:r>
            <a:endParaRPr lang="en-US" altLang="zh-CN" dirty="0">
              <a:solidFill>
                <a:schemeClr val="tx1"/>
              </a:solidFill>
              <a:ea typeface="宋体"/>
              <a:cs typeface="Calibri"/>
            </a:endParaRPr>
          </a:p>
          <a:p>
            <a:pPr lvl="1">
              <a:lnSpc>
                <a:spcPct val="100000"/>
              </a:lnSpc>
            </a:pPr>
            <a:r>
              <a:rPr lang="en-US" altLang="zh-CN" dirty="0">
                <a:solidFill>
                  <a:schemeClr val="tx1"/>
                </a:solidFill>
                <a:ea typeface="宋体"/>
              </a:rPr>
              <a:t>Executor</a:t>
            </a:r>
            <a:endParaRPr lang="en-US" altLang="zh-CN" dirty="0">
              <a:solidFill>
                <a:schemeClr val="tx1"/>
              </a:solidFill>
              <a:ea typeface="宋体"/>
              <a:cs typeface="Calibri"/>
            </a:endParaRPr>
          </a:p>
          <a:p>
            <a:pPr lvl="1">
              <a:lnSpc>
                <a:spcPct val="100000"/>
              </a:lnSpc>
            </a:pPr>
            <a:endParaRPr lang="en-US" altLang="zh-CN" dirty="0"/>
          </a:p>
        </p:txBody>
      </p:sp>
      <p:sp>
        <p:nvSpPr>
          <p:cNvPr id="11" name="灯片编号占位符 1">
            <a:extLst>
              <a:ext uri="{FF2B5EF4-FFF2-40B4-BE49-F238E27FC236}">
                <a16:creationId xmlns:a16="http://schemas.microsoft.com/office/drawing/2014/main" id="{D596AD78-4F02-7FB2-F01E-CAF4161BBC2F}"/>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32</a:t>
            </a:r>
            <a:endParaRPr lang="zh-CN">
              <a:solidFill>
                <a:srgbClr val="B2B2B2"/>
              </a:solidFill>
            </a:endParaRPr>
          </a:p>
        </p:txBody>
      </p:sp>
    </p:spTree>
    <p:extLst>
      <p:ext uri="{BB962C8B-B14F-4D97-AF65-F5344CB8AC3E}">
        <p14:creationId xmlns:p14="http://schemas.microsoft.com/office/powerpoint/2010/main" val="1640018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99A81-F1D5-7426-108B-C0FEEE648D4B}"/>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2CBD751B-9BE6-873F-8C79-585D9FE2E8A0}"/>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4A8DB9D5-AB48-2A18-A606-F48475D27786}"/>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045A74A8-8653-4E12-EAE9-D4A8A0CF19DB}"/>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8CF21B9B-4756-F367-165E-178214705430}"/>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503050405090304" pitchFamily="18" charset="0"/>
              </a:rPr>
              <a:t>Prerequisites</a:t>
            </a:r>
          </a:p>
        </p:txBody>
      </p:sp>
      <p:sp>
        <p:nvSpPr>
          <p:cNvPr id="3" name="文本框 2">
            <a:extLst>
              <a:ext uri="{FF2B5EF4-FFF2-40B4-BE49-F238E27FC236}">
                <a16:creationId xmlns:a16="http://schemas.microsoft.com/office/drawing/2014/main" id="{AECE43AC-3032-7D1B-8774-D30FCC76B5F2}"/>
              </a:ext>
            </a:extLst>
          </p:cNvPr>
          <p:cNvSpPr txBox="1"/>
          <p:nvPr/>
        </p:nvSpPr>
        <p:spPr>
          <a:xfrm>
            <a:off x="1196263" y="2245408"/>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F92B36A3-DA7E-27AB-DE68-0F9C10CB864B}"/>
              </a:ext>
            </a:extLst>
          </p:cNvPr>
          <p:cNvPicPr>
            <a:picLocks noChangeAspect="1"/>
          </p:cNvPicPr>
          <p:nvPr/>
        </p:nvPicPr>
        <p:blipFill>
          <a:blip r:embed="rId6">
            <a:extLst>
              <a:ext uri="{28A0092B-C50C-407E-A947-70E740481C1C}">
                <a14:useLocalDpi xmlns:a14="http://schemas.microsoft.com/office/drawing/2010/main" val="0"/>
              </a:ext>
            </a:extLst>
          </a:blip>
          <a:srcRect l="4784" t="11578" r="6635" b="8799"/>
          <a:stretch/>
        </p:blipFill>
        <p:spPr>
          <a:xfrm>
            <a:off x="815009" y="1199344"/>
            <a:ext cx="10263669" cy="4845322"/>
          </a:xfrm>
          <a:prstGeom prst="rect">
            <a:avLst/>
          </a:prstGeom>
        </p:spPr>
      </p:pic>
      <p:sp>
        <p:nvSpPr>
          <p:cNvPr id="12" name="文本框 11">
            <a:extLst>
              <a:ext uri="{FF2B5EF4-FFF2-40B4-BE49-F238E27FC236}">
                <a16:creationId xmlns:a16="http://schemas.microsoft.com/office/drawing/2014/main" id="{07CD77FC-235C-BD36-A652-8796FF173CAC}"/>
              </a:ext>
            </a:extLst>
          </p:cNvPr>
          <p:cNvSpPr txBox="1"/>
          <p:nvPr/>
        </p:nvSpPr>
        <p:spPr>
          <a:xfrm>
            <a:off x="1196264" y="2002421"/>
            <a:ext cx="5248488"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cd /workspace/code-samples/toffee</a:t>
            </a:r>
            <a:endParaRPr lang="zh-CN" altLang="en-US" sz="2400" b="1">
              <a:solidFill>
                <a:schemeClr val="bg1"/>
              </a:solidFill>
              <a:ea typeface="宋体"/>
              <a:cs typeface="Calibri"/>
            </a:endParaRPr>
          </a:p>
        </p:txBody>
      </p:sp>
      <p:sp>
        <p:nvSpPr>
          <p:cNvPr id="13" name="文本框 12">
            <a:extLst>
              <a:ext uri="{FF2B5EF4-FFF2-40B4-BE49-F238E27FC236}">
                <a16:creationId xmlns:a16="http://schemas.microsoft.com/office/drawing/2014/main" id="{545ABB41-6BEC-2899-CBCE-BD1E20E20449}"/>
              </a:ext>
            </a:extLst>
          </p:cNvPr>
          <p:cNvSpPr txBox="1"/>
          <p:nvPr/>
        </p:nvSpPr>
        <p:spPr>
          <a:xfrm>
            <a:off x="1196263" y="1495502"/>
            <a:ext cx="4388108" cy="430887"/>
          </a:xfrm>
          <a:prstGeom prst="rect">
            <a:avLst/>
          </a:prstGeom>
          <a:noFill/>
        </p:spPr>
        <p:txBody>
          <a:bodyPr wrap="square" lIns="91440" tIns="45720" rIns="91440" bIns="45720" rtlCol="0" anchor="t">
            <a:spAutoFit/>
          </a:bodyPr>
          <a:lstStyle/>
          <a:p>
            <a:r>
              <a:rPr kumimoji="1" lang="en-US" altLang="zh-CN" sz="2200">
                <a:solidFill>
                  <a:srgbClr val="FFC000"/>
                </a:solidFill>
                <a:ea typeface="宋体"/>
              </a:rPr>
              <a:t># Enter your toffee dictionary</a:t>
            </a:r>
            <a:endParaRPr lang="zh-CN" altLang="en-US" sz="2200">
              <a:solidFill>
                <a:srgbClr val="FFC000"/>
              </a:solidFill>
              <a:ea typeface="宋体"/>
              <a:cs typeface="Calibri"/>
            </a:endParaRPr>
          </a:p>
        </p:txBody>
      </p:sp>
      <p:sp>
        <p:nvSpPr>
          <p:cNvPr id="14" name="文本框 13">
            <a:extLst>
              <a:ext uri="{FF2B5EF4-FFF2-40B4-BE49-F238E27FC236}">
                <a16:creationId xmlns:a16="http://schemas.microsoft.com/office/drawing/2014/main" id="{9A153346-CCBC-2F74-B7BA-AA1FC50A9D6F}"/>
              </a:ext>
            </a:extLst>
          </p:cNvPr>
          <p:cNvSpPr txBox="1"/>
          <p:nvPr/>
        </p:nvSpPr>
        <p:spPr>
          <a:xfrm>
            <a:off x="1196264" y="3021632"/>
            <a:ext cx="1729704"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tree –L 2 .</a:t>
            </a:r>
            <a:endParaRPr lang="zh-CN" altLang="en-US" sz="2400" b="1">
              <a:solidFill>
                <a:schemeClr val="bg1"/>
              </a:solidFill>
              <a:ea typeface="宋体"/>
              <a:cs typeface="Calibri"/>
            </a:endParaRPr>
          </a:p>
        </p:txBody>
      </p:sp>
      <p:sp>
        <p:nvSpPr>
          <p:cNvPr id="15" name="文本框 14">
            <a:extLst>
              <a:ext uri="{FF2B5EF4-FFF2-40B4-BE49-F238E27FC236}">
                <a16:creationId xmlns:a16="http://schemas.microsoft.com/office/drawing/2014/main" id="{59095981-ED12-80ED-433C-40B9B05213E1}"/>
              </a:ext>
            </a:extLst>
          </p:cNvPr>
          <p:cNvSpPr txBox="1"/>
          <p:nvPr/>
        </p:nvSpPr>
        <p:spPr>
          <a:xfrm>
            <a:off x="1196263" y="2561280"/>
            <a:ext cx="2329227" cy="430887"/>
          </a:xfrm>
          <a:prstGeom prst="rect">
            <a:avLst/>
          </a:prstGeom>
          <a:noFill/>
        </p:spPr>
        <p:txBody>
          <a:bodyPr wrap="none" lIns="91440" tIns="45720" rIns="91440" bIns="45720" rtlCol="0" anchor="t">
            <a:spAutoFit/>
          </a:bodyPr>
          <a:lstStyle/>
          <a:p>
            <a:r>
              <a:rPr kumimoji="1" lang="en-US" altLang="zh-CN" sz="2200">
                <a:solidFill>
                  <a:srgbClr val="FFC000"/>
                </a:solidFill>
                <a:ea typeface="宋体"/>
              </a:rPr>
              <a:t># Project Structure</a:t>
            </a:r>
            <a:endParaRPr lang="zh-CN" altLang="en-US" sz="2200">
              <a:solidFill>
                <a:srgbClr val="FFC000"/>
              </a:solidFill>
              <a:ea typeface="宋体"/>
              <a:cs typeface="Calibri"/>
            </a:endParaRPr>
          </a:p>
        </p:txBody>
      </p:sp>
      <p:sp>
        <p:nvSpPr>
          <p:cNvPr id="16" name="文本框 15">
            <a:extLst>
              <a:ext uri="{FF2B5EF4-FFF2-40B4-BE49-F238E27FC236}">
                <a16:creationId xmlns:a16="http://schemas.microsoft.com/office/drawing/2014/main" id="{3CD04ED1-DE96-E984-32CE-A4E5912C11AA}"/>
              </a:ext>
            </a:extLst>
          </p:cNvPr>
          <p:cNvSpPr txBox="1"/>
          <p:nvPr/>
        </p:nvSpPr>
        <p:spPr>
          <a:xfrm>
            <a:off x="1457041" y="3348923"/>
            <a:ext cx="3830370" cy="2523768"/>
          </a:xfrm>
          <a:prstGeom prst="rect">
            <a:avLst/>
          </a:prstGeom>
          <a:noFill/>
        </p:spPr>
        <p:txBody>
          <a:bodyPr wrap="square" lIns="91440" tIns="45720" rIns="91440" bIns="45720" rtlCol="0" anchor="t">
            <a:spAutoFit/>
          </a:bodyPr>
          <a:lstStyle/>
          <a:p>
            <a:r>
              <a:rPr kumimoji="1" lang="en-US" altLang="zh-CN">
                <a:solidFill>
                  <a:schemeClr val="bg2"/>
                </a:solidFill>
                <a:ea typeface="宋体"/>
              </a:rPr>
              <a:t>.</a:t>
            </a:r>
          </a:p>
          <a:p>
            <a:r>
              <a:rPr kumimoji="1" lang="en-US" altLang="zh-CN">
                <a:solidFill>
                  <a:schemeClr val="bg2"/>
                </a:solidFill>
                <a:ea typeface="宋体"/>
              </a:rPr>
              <a:t>|__ </a:t>
            </a:r>
            <a:r>
              <a:rPr kumimoji="1" lang="en-US" altLang="zh-CN" sz="2000" err="1">
                <a:solidFill>
                  <a:schemeClr val="bg2"/>
                </a:solidFill>
                <a:ea typeface="宋体"/>
              </a:rPr>
              <a:t>Makefile</a:t>
            </a:r>
            <a:endParaRPr lang="en-US" altLang="zh-CN" sz="2000">
              <a:solidFill>
                <a:schemeClr val="bg2"/>
              </a:solidFill>
              <a:ea typeface="宋体"/>
              <a:cs typeface="Calibri"/>
            </a:endParaRPr>
          </a:p>
          <a:p>
            <a:r>
              <a:rPr kumimoji="1" lang="en-US" altLang="zh-CN">
                <a:solidFill>
                  <a:schemeClr val="bg2"/>
                </a:solidFill>
                <a:ea typeface="宋体"/>
              </a:rPr>
              <a:t>|__ </a:t>
            </a:r>
            <a:r>
              <a:rPr kumimoji="1" lang="en-US" altLang="zh-CN" sz="2000" err="1">
                <a:solidFill>
                  <a:schemeClr val="bg2"/>
                </a:solidFill>
                <a:ea typeface="宋体"/>
              </a:rPr>
              <a:t>src</a:t>
            </a:r>
            <a:endParaRPr lang="en-US" altLang="zh-CN" sz="2000">
              <a:solidFill>
                <a:schemeClr val="bg2"/>
              </a:solidFill>
              <a:ea typeface="宋体"/>
              <a:cs typeface="Calibri"/>
            </a:endParaRPr>
          </a:p>
          <a:p>
            <a:r>
              <a:rPr lang="en-US" altLang="zh-CN" sz="2000">
                <a:solidFill>
                  <a:schemeClr val="bg2"/>
                </a:solidFill>
                <a:ea typeface="宋体"/>
                <a:cs typeface="Calibri"/>
              </a:rPr>
              <a:t>|      |__ env</a:t>
            </a:r>
          </a:p>
          <a:p>
            <a:r>
              <a:rPr lang="en-US" altLang="zh-CN" sz="2000">
                <a:solidFill>
                  <a:schemeClr val="bg2"/>
                </a:solidFill>
                <a:ea typeface="宋体"/>
                <a:cs typeface="Calibri"/>
              </a:rPr>
              <a:t>|      |__ </a:t>
            </a:r>
            <a:r>
              <a:rPr lang="en-US" altLang="zh-CN" sz="2000" err="1">
                <a:solidFill>
                  <a:schemeClr val="bg2"/>
                </a:solidFill>
                <a:ea typeface="宋体"/>
                <a:cs typeface="Calibri"/>
              </a:rPr>
              <a:t>func_coverage.py</a:t>
            </a:r>
            <a:endParaRPr kumimoji="1" lang="en-US" altLang="zh-CN" sz="2000">
              <a:solidFill>
                <a:schemeClr val="bg2"/>
              </a:solidFill>
              <a:ea typeface="宋体"/>
            </a:endParaRPr>
          </a:p>
          <a:p>
            <a:r>
              <a:rPr kumimoji="1" lang="en-US" altLang="zh-CN">
                <a:solidFill>
                  <a:schemeClr val="bg2"/>
                </a:solidFill>
                <a:ea typeface="宋体"/>
              </a:rPr>
              <a:t>|__ </a:t>
            </a:r>
            <a:r>
              <a:rPr kumimoji="1" lang="en-US" altLang="zh-CN" sz="2000" err="1">
                <a:solidFill>
                  <a:schemeClr val="bg2"/>
                </a:solidFill>
                <a:ea typeface="宋体"/>
              </a:rPr>
              <a:t>rtl</a:t>
            </a:r>
            <a:endParaRPr lang="en-US" altLang="zh-CN" sz="2000">
              <a:solidFill>
                <a:schemeClr val="bg2"/>
              </a:solidFill>
              <a:ea typeface="宋体"/>
              <a:cs typeface="Calibri"/>
            </a:endParaRPr>
          </a:p>
          <a:p>
            <a:r>
              <a:rPr kumimoji="1" lang="en-US" altLang="zh-CN">
                <a:solidFill>
                  <a:schemeClr val="bg2"/>
                </a:solidFill>
                <a:ea typeface="宋体"/>
              </a:rPr>
              <a:t>|__ </a:t>
            </a:r>
            <a:r>
              <a:rPr kumimoji="1" lang="en-US" altLang="zh-CN" sz="2000">
                <a:solidFill>
                  <a:schemeClr val="bg2"/>
                </a:solidFill>
                <a:ea typeface="宋体"/>
              </a:rPr>
              <a:t>test</a:t>
            </a:r>
            <a:endParaRPr lang="en-US" altLang="zh-CN" sz="2000">
              <a:solidFill>
                <a:schemeClr val="bg2"/>
              </a:solidFill>
              <a:ea typeface="宋体"/>
              <a:cs typeface="Calibri"/>
            </a:endParaRPr>
          </a:p>
          <a:p>
            <a:r>
              <a:rPr lang="en-US" altLang="zh-CN" sz="2000">
                <a:solidFill>
                  <a:schemeClr val="bg2"/>
                </a:solidFill>
                <a:ea typeface="宋体"/>
                <a:cs typeface="Calibri"/>
              </a:rPr>
              <a:t>       |__ </a:t>
            </a:r>
            <a:r>
              <a:rPr lang="en-US" altLang="zh-CN" sz="2000" err="1">
                <a:solidFill>
                  <a:schemeClr val="bg2"/>
                </a:solidFill>
                <a:ea typeface="宋体"/>
                <a:cs typeface="Calibri"/>
              </a:rPr>
              <a:t>test_smoke.py</a:t>
            </a:r>
            <a:endParaRPr lang="en-US" altLang="zh-CN" sz="2000">
              <a:solidFill>
                <a:schemeClr val="bg2"/>
              </a:solidFill>
              <a:ea typeface="宋体"/>
              <a:cs typeface="Calibri"/>
            </a:endParaRPr>
          </a:p>
        </p:txBody>
      </p:sp>
      <p:sp>
        <p:nvSpPr>
          <p:cNvPr id="18" name="灯片编号占位符 1">
            <a:extLst>
              <a:ext uri="{FF2B5EF4-FFF2-40B4-BE49-F238E27FC236}">
                <a16:creationId xmlns:a16="http://schemas.microsoft.com/office/drawing/2014/main" id="{6B5E3C30-7FBB-E5E3-2878-973DC68C93AD}"/>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33</a:t>
            </a:r>
            <a:endParaRPr lang="zh-CN">
              <a:solidFill>
                <a:srgbClr val="B2B2B2"/>
              </a:solidFill>
            </a:endParaRPr>
          </a:p>
        </p:txBody>
      </p:sp>
      <p:sp>
        <p:nvSpPr>
          <p:cNvPr id="7" name="文本框 6">
            <a:extLst>
              <a:ext uri="{FF2B5EF4-FFF2-40B4-BE49-F238E27FC236}">
                <a16:creationId xmlns:a16="http://schemas.microsoft.com/office/drawing/2014/main" id="{AEEFC99C-02FE-1A0E-25C0-DACB52595C5E}"/>
              </a:ext>
            </a:extLst>
          </p:cNvPr>
          <p:cNvSpPr txBox="1"/>
          <p:nvPr/>
        </p:nvSpPr>
        <p:spPr>
          <a:xfrm>
            <a:off x="6526144" y="4179920"/>
            <a:ext cx="2534733" cy="430887"/>
          </a:xfrm>
          <a:prstGeom prst="rect">
            <a:avLst/>
          </a:prstGeom>
          <a:noFill/>
        </p:spPr>
        <p:txBody>
          <a:bodyPr wrap="none" lIns="91440" tIns="45720" rIns="91440" bIns="45720" rtlCol="0" anchor="t">
            <a:spAutoFit/>
          </a:bodyPr>
          <a:lstStyle/>
          <a:p>
            <a:r>
              <a:rPr kumimoji="1" lang="en-US" altLang="zh-CN" sz="2200">
                <a:solidFill>
                  <a:srgbClr val="FFC000"/>
                </a:solidFill>
                <a:ea typeface="宋体"/>
              </a:rPr>
              <a:t># toffee </a:t>
            </a:r>
            <a:r>
              <a:rPr kumimoji="1" lang="en-US" altLang="zh-CN" sz="2200" err="1">
                <a:solidFill>
                  <a:srgbClr val="FFC000"/>
                </a:solidFill>
                <a:ea typeface="宋体"/>
              </a:rPr>
              <a:t>compoment</a:t>
            </a:r>
            <a:endParaRPr lang="zh-CN" altLang="en-US" sz="2200">
              <a:solidFill>
                <a:srgbClr val="FFC000"/>
              </a:solidFill>
              <a:ea typeface="宋体"/>
              <a:cs typeface="Calibri"/>
            </a:endParaRPr>
          </a:p>
        </p:txBody>
      </p:sp>
      <p:sp>
        <p:nvSpPr>
          <p:cNvPr id="10" name="文本框 9">
            <a:extLst>
              <a:ext uri="{FF2B5EF4-FFF2-40B4-BE49-F238E27FC236}">
                <a16:creationId xmlns:a16="http://schemas.microsoft.com/office/drawing/2014/main" id="{1907B29C-AE47-753E-E02F-036DA07F5844}"/>
              </a:ext>
            </a:extLst>
          </p:cNvPr>
          <p:cNvSpPr txBox="1"/>
          <p:nvPr/>
        </p:nvSpPr>
        <p:spPr>
          <a:xfrm>
            <a:off x="6526144" y="5227769"/>
            <a:ext cx="2369880" cy="430887"/>
          </a:xfrm>
          <a:prstGeom prst="rect">
            <a:avLst/>
          </a:prstGeom>
          <a:noFill/>
        </p:spPr>
        <p:txBody>
          <a:bodyPr wrap="none" lIns="91440" tIns="45720" rIns="91440" bIns="45720" rtlCol="0" anchor="t">
            <a:spAutoFit/>
          </a:bodyPr>
          <a:lstStyle/>
          <a:p>
            <a:r>
              <a:rPr kumimoji="1" lang="en-US" altLang="zh-CN" sz="2200">
                <a:solidFill>
                  <a:srgbClr val="FFC000"/>
                </a:solidFill>
                <a:ea typeface="宋体"/>
              </a:rPr>
              <a:t># manage test case</a:t>
            </a:r>
            <a:endParaRPr lang="zh-CN" altLang="en-US" sz="2200">
              <a:solidFill>
                <a:srgbClr val="FFC000"/>
              </a:solidFill>
              <a:ea typeface="宋体"/>
              <a:cs typeface="Calibri"/>
            </a:endParaRPr>
          </a:p>
        </p:txBody>
      </p:sp>
    </p:spTree>
    <p:extLst>
      <p:ext uri="{BB962C8B-B14F-4D97-AF65-F5344CB8AC3E}">
        <p14:creationId xmlns:p14="http://schemas.microsoft.com/office/powerpoint/2010/main" val="3683442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208D-622C-6DAC-B1B1-C9E595D53AFF}"/>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76FAE1C6-B485-C73E-F13B-D5637CD308BE}"/>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673DC724-B7CE-F330-3A7F-77A925783799}"/>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00C0DCD4-926B-0DAA-E7DB-A8CAF09BB936}"/>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DF72523D-345C-0918-345E-4A6D6748BEB8}"/>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503050405090304" pitchFamily="18" charset="0"/>
              </a:rPr>
              <a:t>Bundle</a:t>
            </a:r>
          </a:p>
        </p:txBody>
      </p:sp>
      <p:pic>
        <p:nvPicPr>
          <p:cNvPr id="1026" name="Picture 2">
            <a:extLst>
              <a:ext uri="{FF2B5EF4-FFF2-40B4-BE49-F238E27FC236}">
                <a16:creationId xmlns:a16="http://schemas.microsoft.com/office/drawing/2014/main" id="{1075B2FA-17F8-4B2E-1D43-98F515651E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2867" y="1716528"/>
            <a:ext cx="5473700"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左大括号 3">
            <a:extLst>
              <a:ext uri="{FF2B5EF4-FFF2-40B4-BE49-F238E27FC236}">
                <a16:creationId xmlns:a16="http://schemas.microsoft.com/office/drawing/2014/main" id="{6DCDC04D-1CD5-0A71-9F66-153EA5E2BD95}"/>
              </a:ext>
            </a:extLst>
          </p:cNvPr>
          <p:cNvSpPr/>
          <p:nvPr/>
        </p:nvSpPr>
        <p:spPr>
          <a:xfrm>
            <a:off x="6721904" y="3536276"/>
            <a:ext cx="393339" cy="2139994"/>
          </a:xfrm>
          <a:prstGeom prst="leftBrace">
            <a:avLst>
              <a:gd name="adj1" fmla="val 8333"/>
              <a:gd name="adj2" fmla="val 66892"/>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F890EC8-B7E0-EB13-D5F1-63EEFB85276D}"/>
              </a:ext>
            </a:extLst>
          </p:cNvPr>
          <p:cNvSpPr txBox="1"/>
          <p:nvPr/>
        </p:nvSpPr>
        <p:spPr>
          <a:xfrm>
            <a:off x="7280343" y="3371839"/>
            <a:ext cx="1417183" cy="1323439"/>
          </a:xfrm>
          <a:prstGeom prst="rect">
            <a:avLst/>
          </a:prstGeom>
          <a:noFill/>
        </p:spPr>
        <p:txBody>
          <a:bodyPr wrap="none" lIns="91440" tIns="45720" rIns="91440" bIns="45720" rtlCol="0" anchor="t">
            <a:spAutoFit/>
          </a:bodyPr>
          <a:lstStyle/>
          <a:p>
            <a:r>
              <a:rPr kumimoji="1" lang="en-US" altLang="zh-CN" sz="2000" err="1">
                <a:ea typeface="宋体"/>
              </a:rPr>
              <a:t>io_in_ready</a:t>
            </a:r>
            <a:endParaRPr lang="en-US" altLang="zh-CN" sz="2000">
              <a:ea typeface="宋体"/>
              <a:cs typeface="Calibri"/>
            </a:endParaRPr>
          </a:p>
          <a:p>
            <a:r>
              <a:rPr kumimoji="1" lang="en-US" altLang="zh-CN" sz="2000" err="1">
                <a:ea typeface="宋体"/>
              </a:rPr>
              <a:t>io_in_valid</a:t>
            </a:r>
            <a:endParaRPr lang="en-US" altLang="zh-CN" sz="2000" err="1">
              <a:ea typeface="宋体"/>
              <a:cs typeface="Calibri"/>
            </a:endParaRPr>
          </a:p>
          <a:p>
            <a:r>
              <a:rPr kumimoji="1" lang="en-US" altLang="zh-CN" sz="2000" err="1">
                <a:ea typeface="宋体"/>
              </a:rPr>
              <a:t>io_in_valid</a:t>
            </a:r>
            <a:endParaRPr lang="en-US" altLang="zh-CN" sz="2000" err="1">
              <a:ea typeface="宋体"/>
              <a:cs typeface="Calibri" panose="020F0502020204030204"/>
            </a:endParaRPr>
          </a:p>
          <a:p>
            <a:r>
              <a:rPr kumimoji="1" lang="en-US" altLang="zh-CN" sz="2000">
                <a:ea typeface="宋体"/>
              </a:rPr>
              <a:t>…</a:t>
            </a:r>
            <a:endParaRPr kumimoji="1" lang="zh-CN" altLang="en-US" sz="2000">
              <a:ea typeface="宋体"/>
            </a:endParaRPr>
          </a:p>
        </p:txBody>
      </p:sp>
      <p:sp>
        <p:nvSpPr>
          <p:cNvPr id="10" name="文本框 9">
            <a:extLst>
              <a:ext uri="{FF2B5EF4-FFF2-40B4-BE49-F238E27FC236}">
                <a16:creationId xmlns:a16="http://schemas.microsoft.com/office/drawing/2014/main" id="{72779A26-DFFC-4E07-B764-2DCE931E79A3}"/>
              </a:ext>
            </a:extLst>
          </p:cNvPr>
          <p:cNvSpPr txBox="1"/>
          <p:nvPr/>
        </p:nvSpPr>
        <p:spPr>
          <a:xfrm>
            <a:off x="7280343" y="4696536"/>
            <a:ext cx="3676712" cy="1323439"/>
          </a:xfrm>
          <a:prstGeom prst="rect">
            <a:avLst/>
          </a:prstGeom>
          <a:noFill/>
        </p:spPr>
        <p:txBody>
          <a:bodyPr wrap="none" lIns="91440" tIns="45720" rIns="91440" bIns="45720" rtlCol="0" anchor="t">
            <a:spAutoFit/>
          </a:bodyPr>
          <a:lstStyle/>
          <a:p>
            <a:r>
              <a:rPr kumimoji="1" lang="en-US" altLang="zh-CN" sz="2000" err="1">
                <a:ea typeface="宋体"/>
              </a:rPr>
              <a:t>io_metaReadBus_req_ready</a:t>
            </a:r>
            <a:endParaRPr lang="en-US" altLang="zh-CN" sz="2000">
              <a:ea typeface="宋体"/>
              <a:cs typeface="Calibri"/>
            </a:endParaRPr>
          </a:p>
          <a:p>
            <a:r>
              <a:rPr kumimoji="1" lang="en-US" altLang="zh-CN" sz="2000" err="1">
                <a:ea typeface="宋体"/>
              </a:rPr>
              <a:t>io_metaReadBus_req_valid</a:t>
            </a:r>
            <a:endParaRPr lang="en-US" altLang="zh-CN" sz="2000">
              <a:ea typeface="宋体"/>
              <a:cs typeface="Calibri"/>
            </a:endParaRPr>
          </a:p>
          <a:p>
            <a:r>
              <a:rPr kumimoji="1" lang="en-US" altLang="zh-CN" sz="2000">
                <a:ea typeface="宋体"/>
              </a:rPr>
              <a:t>i0_metaReadBus_req_bits_setIdx</a:t>
            </a:r>
            <a:endParaRPr lang="en-US" altLang="zh-CN" sz="2000">
              <a:ea typeface="宋体"/>
              <a:cs typeface="Calibri" panose="020F0502020204030204"/>
            </a:endParaRPr>
          </a:p>
          <a:p>
            <a:r>
              <a:rPr kumimoji="1" lang="en-US" altLang="zh-CN" sz="2000" b="1">
                <a:ea typeface="宋体"/>
              </a:rPr>
              <a:t>…</a:t>
            </a:r>
            <a:endParaRPr lang="zh-CN" altLang="en-US" sz="2000" b="1">
              <a:ea typeface="宋体"/>
              <a:cs typeface="Calibri"/>
            </a:endParaRPr>
          </a:p>
        </p:txBody>
      </p:sp>
      <p:sp>
        <p:nvSpPr>
          <p:cNvPr id="12" name="文本框 11">
            <a:extLst>
              <a:ext uri="{FF2B5EF4-FFF2-40B4-BE49-F238E27FC236}">
                <a16:creationId xmlns:a16="http://schemas.microsoft.com/office/drawing/2014/main" id="{1D23A859-7A22-7FF7-1E04-9FBEC90FC2C4}"/>
              </a:ext>
            </a:extLst>
          </p:cNvPr>
          <p:cNvSpPr txBox="1"/>
          <p:nvPr/>
        </p:nvSpPr>
        <p:spPr>
          <a:xfrm>
            <a:off x="6726137" y="1302099"/>
            <a:ext cx="4066162" cy="1143070"/>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en-US" altLang="zh-CN" sz="2400" b="1">
                <a:ea typeface="宋体"/>
              </a:rPr>
              <a:t>port</a:t>
            </a:r>
            <a:r>
              <a:rPr kumimoji="1" lang="zh-CN" altLang="en-US" sz="2400" b="1">
                <a:ea typeface="宋体"/>
              </a:rPr>
              <a:t> </a:t>
            </a:r>
            <a:r>
              <a:rPr kumimoji="1" lang="en-US" altLang="zh-CN" sz="2400" b="1">
                <a:ea typeface="宋体"/>
              </a:rPr>
              <a:t>prefix</a:t>
            </a:r>
            <a:r>
              <a:rPr kumimoji="1" lang="zh-CN" altLang="en-US" sz="2400" b="1">
                <a:ea typeface="宋体"/>
              </a:rPr>
              <a:t> </a:t>
            </a:r>
            <a:r>
              <a:rPr kumimoji="1" lang="en-US" altLang="zh-CN" sz="2400" b="1">
                <a:ea typeface="宋体"/>
              </a:rPr>
              <a:t>is</a:t>
            </a:r>
            <a:r>
              <a:rPr kumimoji="1" lang="zh-CN" altLang="en-US" sz="2400" b="1">
                <a:ea typeface="宋体"/>
              </a:rPr>
              <a:t> </a:t>
            </a:r>
            <a:r>
              <a:rPr kumimoji="1" lang="en-US" altLang="zh-CN" sz="2400" b="1">
                <a:ea typeface="宋体"/>
              </a:rPr>
              <a:t>too</a:t>
            </a:r>
            <a:r>
              <a:rPr kumimoji="1" lang="zh-CN" altLang="en-US" sz="2400" b="1">
                <a:ea typeface="宋体"/>
              </a:rPr>
              <a:t> </a:t>
            </a:r>
            <a:r>
              <a:rPr kumimoji="1" lang="en-US" altLang="zh-CN" sz="2400" b="1">
                <a:ea typeface="宋体"/>
              </a:rPr>
              <a:t>long</a:t>
            </a:r>
            <a:endParaRPr lang="en-US" altLang="zh-CN" sz="2400" b="1">
              <a:ea typeface="宋体"/>
              <a:cs typeface="Calibri"/>
            </a:endParaRPr>
          </a:p>
          <a:p>
            <a:pPr marL="285750" indent="-285750">
              <a:lnSpc>
                <a:spcPct val="150000"/>
              </a:lnSpc>
              <a:buFont typeface="Arial" panose="020B0604020202020204" pitchFamily="34" charset="0"/>
              <a:buChar char="•"/>
            </a:pPr>
            <a:r>
              <a:rPr kumimoji="1" lang="en-US" altLang="zh-CN" sz="2400" b="1">
                <a:ea typeface="宋体"/>
              </a:rPr>
              <a:t>Dut`s</a:t>
            </a:r>
            <a:r>
              <a:rPr kumimoji="1" lang="zh-CN" altLang="en-US" sz="2400" b="1">
                <a:ea typeface="宋体"/>
              </a:rPr>
              <a:t> </a:t>
            </a:r>
            <a:r>
              <a:rPr kumimoji="1" lang="en-US" altLang="zh-CN" sz="2400" b="1">
                <a:ea typeface="宋体"/>
              </a:rPr>
              <a:t>port</a:t>
            </a:r>
            <a:r>
              <a:rPr kumimoji="1" lang="zh-CN" altLang="en-US" sz="2400" b="1">
                <a:ea typeface="宋体"/>
              </a:rPr>
              <a:t> </a:t>
            </a:r>
            <a:r>
              <a:rPr kumimoji="1" lang="en-US" altLang="zh-CN" sz="2400" b="1">
                <a:ea typeface="宋体"/>
              </a:rPr>
              <a:t>has</a:t>
            </a:r>
            <a:r>
              <a:rPr kumimoji="1" lang="zh-CN" altLang="en-US" sz="2400" b="1">
                <a:ea typeface="宋体"/>
              </a:rPr>
              <a:t> </a:t>
            </a:r>
            <a:r>
              <a:rPr kumimoji="1" lang="en-US" altLang="zh-CN" sz="2400" b="1">
                <a:ea typeface="宋体"/>
              </a:rPr>
              <a:t>renamed</a:t>
            </a:r>
            <a:endParaRPr lang="zh-CN" altLang="en-US" sz="2400" b="1">
              <a:ea typeface="宋体"/>
              <a:cs typeface="Calibri"/>
            </a:endParaRPr>
          </a:p>
        </p:txBody>
      </p:sp>
      <p:sp>
        <p:nvSpPr>
          <p:cNvPr id="7" name="灯片编号占位符 1">
            <a:extLst>
              <a:ext uri="{FF2B5EF4-FFF2-40B4-BE49-F238E27FC236}">
                <a16:creationId xmlns:a16="http://schemas.microsoft.com/office/drawing/2014/main" id="{7FB86C6F-5864-2FB5-233D-8FC318A9E96C}"/>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34</a:t>
            </a:r>
            <a:endParaRPr lang="zh-CN">
              <a:solidFill>
                <a:srgbClr val="B2B2B2"/>
              </a:solidFill>
            </a:endParaRPr>
          </a:p>
        </p:txBody>
      </p:sp>
    </p:spTree>
    <p:extLst>
      <p:ext uri="{BB962C8B-B14F-4D97-AF65-F5344CB8AC3E}">
        <p14:creationId xmlns:p14="http://schemas.microsoft.com/office/powerpoint/2010/main" val="2042773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517FC-EAAD-5278-FE89-3860FA03BA04}"/>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0B1568B5-5516-42B5-FC64-5814780A5898}"/>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8D14CC66-8EA3-F667-E7E0-6851F795E274}"/>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B1A8527D-F952-F2B9-87E8-63856CE3353B}"/>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09DF3C4E-56A2-38CA-5573-5EF9DCCE5A63}"/>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503050405090304" pitchFamily="18" charset="0"/>
              </a:rPr>
              <a:t>Bundle</a:t>
            </a:r>
          </a:p>
        </p:txBody>
      </p:sp>
      <p:sp>
        <p:nvSpPr>
          <p:cNvPr id="12" name="文本框 11">
            <a:extLst>
              <a:ext uri="{FF2B5EF4-FFF2-40B4-BE49-F238E27FC236}">
                <a16:creationId xmlns:a16="http://schemas.microsoft.com/office/drawing/2014/main" id="{023BD298-15C1-03EA-C5B2-F0A5E08CECC6}"/>
              </a:ext>
            </a:extLst>
          </p:cNvPr>
          <p:cNvSpPr txBox="1"/>
          <p:nvPr/>
        </p:nvSpPr>
        <p:spPr>
          <a:xfrm>
            <a:off x="6591230" y="1020776"/>
            <a:ext cx="4842482" cy="223984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en-US" altLang="zh-CN" sz="2400" b="1">
                <a:ea typeface="宋体"/>
              </a:rPr>
              <a:t>Interface encapsulation and abstraction</a:t>
            </a:r>
            <a:endParaRPr lang="en-US" altLang="zh-CN" sz="2400" b="1">
              <a:ea typeface="宋体"/>
              <a:cs typeface="Calibri"/>
            </a:endParaRPr>
          </a:p>
          <a:p>
            <a:pPr marL="285750" indent="-285750">
              <a:lnSpc>
                <a:spcPct val="150000"/>
              </a:lnSpc>
              <a:buFont typeface="Arial" panose="020B0604020202020204" pitchFamily="34" charset="0"/>
              <a:buChar char="•"/>
            </a:pPr>
            <a:r>
              <a:rPr kumimoji="1" lang="en-US" altLang="zh-CN" sz="2400" b="1">
                <a:ea typeface="宋体"/>
              </a:rPr>
              <a:t>Decoupling Agent and DUT</a:t>
            </a:r>
            <a:endParaRPr lang="en-US" altLang="zh-CN" sz="2400" b="1">
              <a:ea typeface="宋体"/>
              <a:cs typeface="Calibri"/>
            </a:endParaRPr>
          </a:p>
          <a:p>
            <a:pPr marL="285750" indent="-285750">
              <a:lnSpc>
                <a:spcPct val="150000"/>
              </a:lnSpc>
              <a:buFont typeface="Arial" panose="020B0604020202020204" pitchFamily="34" charset="0"/>
              <a:buChar char="•"/>
            </a:pPr>
            <a:r>
              <a:rPr kumimoji="1" lang="en" altLang="zh-CN" sz="2400" b="1">
                <a:ea typeface="宋体"/>
              </a:rPr>
              <a:t>Structured Access</a:t>
            </a:r>
            <a:r>
              <a:rPr kumimoji="1" lang="en-US" altLang="zh-CN" sz="2400" b="1">
                <a:ea typeface="宋体"/>
              </a:rPr>
              <a:t> Signal</a:t>
            </a:r>
            <a:endParaRPr kumimoji="1" lang="zh-CN" altLang="en-US" sz="2400" b="1">
              <a:ea typeface="宋体"/>
            </a:endParaRPr>
          </a:p>
        </p:txBody>
      </p:sp>
      <p:pic>
        <p:nvPicPr>
          <p:cNvPr id="1028" name="Picture 4">
            <a:extLst>
              <a:ext uri="{FF2B5EF4-FFF2-40B4-BE49-F238E27FC236}">
                <a16:creationId xmlns:a16="http://schemas.microsoft.com/office/drawing/2014/main" id="{58B55999-1592-EA98-2F3A-98B76AA26C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96" y="1523310"/>
            <a:ext cx="5473700" cy="3835400"/>
          </a:xfrm>
          <a:prstGeom prst="rect">
            <a:avLst/>
          </a:prstGeom>
          <a:noFill/>
          <a:extLst>
            <a:ext uri="{909E8E84-426E-40DD-AFC4-6F175D3DCCD1}">
              <a14:hiddenFill xmlns:a14="http://schemas.microsoft.com/office/drawing/2010/main">
                <a:solidFill>
                  <a:srgbClr val="FFFFFF"/>
                </a:solidFill>
              </a14:hiddenFill>
            </a:ext>
          </a:extLst>
        </p:spPr>
      </p:pic>
      <p:sp>
        <p:nvSpPr>
          <p:cNvPr id="7" name="左大括号 6">
            <a:extLst>
              <a:ext uri="{FF2B5EF4-FFF2-40B4-BE49-F238E27FC236}">
                <a16:creationId xmlns:a16="http://schemas.microsoft.com/office/drawing/2014/main" id="{B5C9D827-76D1-1A0C-9983-1FE527E61482}"/>
              </a:ext>
            </a:extLst>
          </p:cNvPr>
          <p:cNvSpPr/>
          <p:nvPr/>
        </p:nvSpPr>
        <p:spPr>
          <a:xfrm>
            <a:off x="6300104" y="3476292"/>
            <a:ext cx="393339" cy="2139994"/>
          </a:xfrm>
          <a:prstGeom prst="leftBrace">
            <a:avLst>
              <a:gd name="adj1" fmla="val 8333"/>
              <a:gd name="adj2" fmla="val 66892"/>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5CCB2829-A271-0F88-CF8B-1B5B635CF49B}"/>
              </a:ext>
            </a:extLst>
          </p:cNvPr>
          <p:cNvSpPr txBox="1"/>
          <p:nvPr/>
        </p:nvSpPr>
        <p:spPr>
          <a:xfrm>
            <a:off x="6858543" y="3311855"/>
            <a:ext cx="1417183" cy="1323439"/>
          </a:xfrm>
          <a:prstGeom prst="rect">
            <a:avLst/>
          </a:prstGeom>
          <a:noFill/>
        </p:spPr>
        <p:txBody>
          <a:bodyPr wrap="none" lIns="91440" tIns="45720" rIns="91440" bIns="45720" rtlCol="0" anchor="t">
            <a:spAutoFit/>
          </a:bodyPr>
          <a:lstStyle/>
          <a:p>
            <a:r>
              <a:rPr kumimoji="1" lang="en-US" altLang="zh-CN" sz="2000" err="1">
                <a:ea typeface="宋体"/>
              </a:rPr>
              <a:t>io_in_ready</a:t>
            </a:r>
            <a:endParaRPr lang="en-US" altLang="zh-CN" sz="2000">
              <a:ea typeface="宋体"/>
              <a:cs typeface="Calibri"/>
            </a:endParaRPr>
          </a:p>
          <a:p>
            <a:r>
              <a:rPr kumimoji="1" lang="en-US" altLang="zh-CN" sz="2000" err="1">
                <a:ea typeface="宋体"/>
              </a:rPr>
              <a:t>io_in_valid</a:t>
            </a:r>
            <a:endParaRPr lang="en-US" altLang="zh-CN" sz="2000" err="1">
              <a:ea typeface="宋体"/>
              <a:cs typeface="Calibri"/>
            </a:endParaRPr>
          </a:p>
          <a:p>
            <a:r>
              <a:rPr kumimoji="1" lang="en-US" altLang="zh-CN" sz="2000" err="1">
                <a:ea typeface="宋体"/>
              </a:rPr>
              <a:t>io_in_valid</a:t>
            </a:r>
            <a:endParaRPr lang="en-US" altLang="zh-CN" sz="2000" err="1">
              <a:ea typeface="宋体"/>
              <a:cs typeface="Calibri" panose="020F0502020204030204"/>
            </a:endParaRPr>
          </a:p>
          <a:p>
            <a:r>
              <a:rPr kumimoji="1" lang="en-US" altLang="zh-CN" sz="2000">
                <a:ea typeface="宋体"/>
              </a:rPr>
              <a:t>…</a:t>
            </a:r>
            <a:endParaRPr kumimoji="1" lang="zh-CN" altLang="en-US" sz="2000">
              <a:ea typeface="宋体"/>
            </a:endParaRPr>
          </a:p>
        </p:txBody>
      </p:sp>
      <p:sp>
        <p:nvSpPr>
          <p:cNvPr id="15" name="文本框 14">
            <a:extLst>
              <a:ext uri="{FF2B5EF4-FFF2-40B4-BE49-F238E27FC236}">
                <a16:creationId xmlns:a16="http://schemas.microsoft.com/office/drawing/2014/main" id="{4E4D04BC-208D-87C1-2A55-17C24DCA120A}"/>
              </a:ext>
            </a:extLst>
          </p:cNvPr>
          <p:cNvSpPr txBox="1"/>
          <p:nvPr/>
        </p:nvSpPr>
        <p:spPr>
          <a:xfrm>
            <a:off x="6858543" y="4513785"/>
            <a:ext cx="3676712" cy="1323439"/>
          </a:xfrm>
          <a:prstGeom prst="rect">
            <a:avLst/>
          </a:prstGeom>
          <a:noFill/>
        </p:spPr>
        <p:txBody>
          <a:bodyPr wrap="none" lIns="91440" tIns="45720" rIns="91440" bIns="45720" rtlCol="0" anchor="t">
            <a:spAutoFit/>
          </a:bodyPr>
          <a:lstStyle/>
          <a:p>
            <a:r>
              <a:rPr kumimoji="1" lang="en-US" altLang="zh-CN" sz="2000" err="1">
                <a:ea typeface="宋体"/>
              </a:rPr>
              <a:t>io_metaReadBus_req_ready</a:t>
            </a:r>
            <a:endParaRPr lang="en-US" altLang="zh-CN" sz="2000" err="1">
              <a:ea typeface="宋体"/>
              <a:cs typeface="Calibri"/>
            </a:endParaRPr>
          </a:p>
          <a:p>
            <a:r>
              <a:rPr kumimoji="1" lang="en-US" altLang="zh-CN" sz="2000" err="1">
                <a:ea typeface="宋体"/>
              </a:rPr>
              <a:t>io_metaReadBus_req_valid</a:t>
            </a:r>
            <a:endParaRPr lang="en-US" altLang="zh-CN" sz="2000" err="1">
              <a:ea typeface="宋体"/>
              <a:cs typeface="Calibri"/>
            </a:endParaRPr>
          </a:p>
          <a:p>
            <a:r>
              <a:rPr kumimoji="1" lang="en-US" altLang="zh-CN" sz="2000">
                <a:ea typeface="宋体"/>
              </a:rPr>
              <a:t>i0_metaReadBus_req_bits_setIdx</a:t>
            </a:r>
            <a:endParaRPr lang="en-US" altLang="zh-CN" sz="2000">
              <a:ea typeface="宋体"/>
              <a:cs typeface="Calibri" panose="020F0502020204030204"/>
            </a:endParaRPr>
          </a:p>
          <a:p>
            <a:r>
              <a:rPr kumimoji="1" lang="en-US" altLang="zh-CN" sz="2000" b="1">
                <a:ea typeface="宋体"/>
              </a:rPr>
              <a:t>…</a:t>
            </a:r>
            <a:endParaRPr lang="zh-CN" altLang="en-US" sz="2000" b="1">
              <a:ea typeface="宋体"/>
              <a:cs typeface="Calibri"/>
            </a:endParaRPr>
          </a:p>
        </p:txBody>
      </p:sp>
      <p:sp>
        <p:nvSpPr>
          <p:cNvPr id="17" name="灯片编号占位符 1">
            <a:extLst>
              <a:ext uri="{FF2B5EF4-FFF2-40B4-BE49-F238E27FC236}">
                <a16:creationId xmlns:a16="http://schemas.microsoft.com/office/drawing/2014/main" id="{9AF03203-0CD9-A727-1935-7D54749D1716}"/>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35</a:t>
            </a:r>
            <a:endParaRPr lang="zh-CN">
              <a:solidFill>
                <a:srgbClr val="B2B2B2"/>
              </a:solidFill>
            </a:endParaRPr>
          </a:p>
        </p:txBody>
      </p:sp>
      <p:sp>
        <p:nvSpPr>
          <p:cNvPr id="3" name="右大括号 2">
            <a:extLst>
              <a:ext uri="{FF2B5EF4-FFF2-40B4-BE49-F238E27FC236}">
                <a16:creationId xmlns:a16="http://schemas.microsoft.com/office/drawing/2014/main" id="{B84B269E-A116-9645-5EA7-4F8A19360071}"/>
              </a:ext>
            </a:extLst>
          </p:cNvPr>
          <p:cNvSpPr/>
          <p:nvPr/>
        </p:nvSpPr>
        <p:spPr>
          <a:xfrm>
            <a:off x="8771186" y="3476292"/>
            <a:ext cx="241285" cy="841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5CAA4608-BF07-7B96-B3CE-F509C3226BAC}"/>
              </a:ext>
            </a:extLst>
          </p:cNvPr>
          <p:cNvSpPr txBox="1"/>
          <p:nvPr/>
        </p:nvSpPr>
        <p:spPr>
          <a:xfrm>
            <a:off x="9012471" y="3429000"/>
            <a:ext cx="1135247" cy="369332"/>
          </a:xfrm>
          <a:prstGeom prst="rect">
            <a:avLst/>
          </a:prstGeom>
          <a:noFill/>
        </p:spPr>
        <p:txBody>
          <a:bodyPr wrap="none" rtlCol="0">
            <a:spAutoFit/>
          </a:bodyPr>
          <a:lstStyle/>
          <a:p>
            <a:r>
              <a:rPr kumimoji="1" lang="en-US" altLang="zh-CN" err="1"/>
              <a:t>In_bundle</a:t>
            </a:r>
            <a:endParaRPr kumimoji="1" lang="zh-CN" altLang="en-US"/>
          </a:p>
        </p:txBody>
      </p:sp>
      <p:sp>
        <p:nvSpPr>
          <p:cNvPr id="8" name="右大括号 7">
            <a:extLst>
              <a:ext uri="{FF2B5EF4-FFF2-40B4-BE49-F238E27FC236}">
                <a16:creationId xmlns:a16="http://schemas.microsoft.com/office/drawing/2014/main" id="{115EEF7B-5771-0482-6342-7C3F43F9D67B}"/>
              </a:ext>
            </a:extLst>
          </p:cNvPr>
          <p:cNvSpPr/>
          <p:nvPr/>
        </p:nvSpPr>
        <p:spPr>
          <a:xfrm>
            <a:off x="10510612" y="4635295"/>
            <a:ext cx="197018" cy="723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43E085A-4FA4-5936-F0FE-1B98C0F4C3BA}"/>
              </a:ext>
            </a:extLst>
          </p:cNvPr>
          <p:cNvSpPr txBox="1"/>
          <p:nvPr/>
        </p:nvSpPr>
        <p:spPr>
          <a:xfrm>
            <a:off x="10700355" y="4806172"/>
            <a:ext cx="1292341" cy="369332"/>
          </a:xfrm>
          <a:prstGeom prst="rect">
            <a:avLst/>
          </a:prstGeom>
          <a:noFill/>
        </p:spPr>
        <p:txBody>
          <a:bodyPr wrap="none" rtlCol="0">
            <a:spAutoFit/>
          </a:bodyPr>
          <a:lstStyle/>
          <a:p>
            <a:r>
              <a:rPr kumimoji="1" lang="en-US" altLang="zh-CN" err="1"/>
              <a:t>Bus_bundle</a:t>
            </a:r>
            <a:endParaRPr kumimoji="1" lang="zh-CN" altLang="en-US"/>
          </a:p>
        </p:txBody>
      </p:sp>
    </p:spTree>
    <p:extLst>
      <p:ext uri="{BB962C8B-B14F-4D97-AF65-F5344CB8AC3E}">
        <p14:creationId xmlns:p14="http://schemas.microsoft.com/office/powerpoint/2010/main" val="367097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BFC32-2A87-CFCE-2986-71D0BEBB5C7E}"/>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D2C8EDFE-0B69-ADA6-8EED-1F9D521C3E24}"/>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D0703EF5-08A9-B199-78BB-C531DCE438BD}"/>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320AD1EA-70E4-36DE-12C6-2CD8814A2EEC}"/>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CE68C1CF-27B7-FFDA-BCEB-E775B5B4CA68}"/>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503050405090304" pitchFamily="18" charset="0"/>
              </a:rPr>
              <a:t>Bundle</a:t>
            </a:r>
          </a:p>
        </p:txBody>
      </p:sp>
      <p:sp>
        <p:nvSpPr>
          <p:cNvPr id="3" name="文本框 2">
            <a:extLst>
              <a:ext uri="{FF2B5EF4-FFF2-40B4-BE49-F238E27FC236}">
                <a16:creationId xmlns:a16="http://schemas.microsoft.com/office/drawing/2014/main" id="{63992293-E258-CEFE-613D-95AE48EE1555}"/>
              </a:ext>
            </a:extLst>
          </p:cNvPr>
          <p:cNvSpPr txBox="1"/>
          <p:nvPr/>
        </p:nvSpPr>
        <p:spPr>
          <a:xfrm>
            <a:off x="1264356" y="153889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02D23023-A9B8-D617-A5FE-5A61525D6207}"/>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815009" y="1329946"/>
            <a:ext cx="10364043" cy="906757"/>
          </a:xfrm>
          <a:prstGeom prst="rect">
            <a:avLst/>
          </a:prstGeom>
        </p:spPr>
      </p:pic>
      <p:sp>
        <p:nvSpPr>
          <p:cNvPr id="10" name="文本框 9">
            <a:extLst>
              <a:ext uri="{FF2B5EF4-FFF2-40B4-BE49-F238E27FC236}">
                <a16:creationId xmlns:a16="http://schemas.microsoft.com/office/drawing/2014/main" id="{D4FA7FF8-ED6E-3662-C934-33D68F11E73E}"/>
              </a:ext>
            </a:extLst>
          </p:cNvPr>
          <p:cNvSpPr txBox="1"/>
          <p:nvPr/>
        </p:nvSpPr>
        <p:spPr>
          <a:xfrm>
            <a:off x="1017181" y="1719205"/>
            <a:ext cx="3342453"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cat </a:t>
            </a:r>
            <a:r>
              <a:rPr kumimoji="1" lang="en-US" altLang="zh-CN" sz="2400" b="1" err="1">
                <a:solidFill>
                  <a:schemeClr val="bg1"/>
                </a:solidFill>
                <a:ea typeface="宋体"/>
              </a:rPr>
              <a:t>src</a:t>
            </a:r>
            <a:r>
              <a:rPr kumimoji="1" lang="en-US" altLang="zh-CN" sz="2400" b="1">
                <a:solidFill>
                  <a:schemeClr val="bg1"/>
                </a:solidFill>
                <a:ea typeface="宋体"/>
              </a:rPr>
              <a:t>/env/</a:t>
            </a:r>
            <a:r>
              <a:rPr kumimoji="1" lang="en-US" altLang="zh-CN" sz="2400" b="1" err="1">
                <a:solidFill>
                  <a:schemeClr val="bg1"/>
                </a:solidFill>
                <a:ea typeface="宋体"/>
              </a:rPr>
              <a:t>bundle.py</a:t>
            </a:r>
            <a:r>
              <a:rPr kumimoji="1" lang="en-US" altLang="zh-CN" b="1">
                <a:solidFill>
                  <a:schemeClr val="bg1"/>
                </a:solidFill>
                <a:ea typeface="宋体"/>
              </a:rPr>
              <a:t> </a:t>
            </a:r>
            <a:endParaRPr kumimoji="1" lang="zh-CN" altLang="en-US" b="1">
              <a:solidFill>
                <a:schemeClr val="bg1"/>
              </a:solidFill>
              <a:ea typeface="宋体"/>
            </a:endParaRPr>
          </a:p>
        </p:txBody>
      </p:sp>
      <p:sp>
        <p:nvSpPr>
          <p:cNvPr id="11" name="文本框 10">
            <a:extLst>
              <a:ext uri="{FF2B5EF4-FFF2-40B4-BE49-F238E27FC236}">
                <a16:creationId xmlns:a16="http://schemas.microsoft.com/office/drawing/2014/main" id="{6BE78C8D-9E2A-2D4B-70C5-BB74E2411539}"/>
              </a:ext>
            </a:extLst>
          </p:cNvPr>
          <p:cNvSpPr txBox="1"/>
          <p:nvPr/>
        </p:nvSpPr>
        <p:spPr>
          <a:xfrm>
            <a:off x="1017181" y="1421275"/>
            <a:ext cx="1658916" cy="400110"/>
          </a:xfrm>
          <a:prstGeom prst="rect">
            <a:avLst/>
          </a:prstGeom>
          <a:noFill/>
        </p:spPr>
        <p:txBody>
          <a:bodyPr wrap="none" lIns="91440" tIns="45720" rIns="91440" bIns="45720" rtlCol="0" anchor="t">
            <a:spAutoFit/>
          </a:bodyPr>
          <a:lstStyle/>
          <a:p>
            <a:r>
              <a:rPr kumimoji="1" lang="en-US" altLang="zh-CN" sz="2000">
                <a:solidFill>
                  <a:srgbClr val="FFC000"/>
                </a:solidFill>
                <a:ea typeface="宋体"/>
              </a:rPr>
              <a:t># bundle code</a:t>
            </a:r>
            <a:endParaRPr lang="zh-CN" altLang="en-US" sz="2000">
              <a:solidFill>
                <a:srgbClr val="FFC000"/>
              </a:solidFill>
              <a:ea typeface="宋体"/>
              <a:cs typeface="Calibri"/>
            </a:endParaRPr>
          </a:p>
        </p:txBody>
      </p:sp>
      <p:pic>
        <p:nvPicPr>
          <p:cNvPr id="4" name="图片 3" descr="图形用户界面, 文本, 应用程序&#10;&#10;AI 生成的内容可能不正确。">
            <a:extLst>
              <a:ext uri="{FF2B5EF4-FFF2-40B4-BE49-F238E27FC236}">
                <a16:creationId xmlns:a16="http://schemas.microsoft.com/office/drawing/2014/main" id="{C7761EC1-6641-041F-FA97-32B86213F9FD}"/>
              </a:ext>
            </a:extLst>
          </p:cNvPr>
          <p:cNvPicPr>
            <a:picLocks noChangeAspect="1"/>
          </p:cNvPicPr>
          <p:nvPr/>
        </p:nvPicPr>
        <p:blipFill>
          <a:blip r:embed="rId7"/>
          <a:stretch>
            <a:fillRect/>
          </a:stretch>
        </p:blipFill>
        <p:spPr>
          <a:xfrm>
            <a:off x="795866" y="2588051"/>
            <a:ext cx="6900334" cy="3011166"/>
          </a:xfrm>
          <a:prstGeom prst="rect">
            <a:avLst/>
          </a:prstGeom>
          <a:ln>
            <a:solidFill>
              <a:srgbClr val="4472C4"/>
            </a:solidFill>
          </a:ln>
          <a:effectLst>
            <a:outerShdw blurRad="50800" dist="38100" dir="2700000">
              <a:srgbClr val="000000">
                <a:alpha val="40000"/>
              </a:srgbClr>
            </a:outerShdw>
          </a:effectLst>
        </p:spPr>
      </p:pic>
      <p:sp>
        <p:nvSpPr>
          <p:cNvPr id="13" name="矩形 12">
            <a:extLst>
              <a:ext uri="{FF2B5EF4-FFF2-40B4-BE49-F238E27FC236}">
                <a16:creationId xmlns:a16="http://schemas.microsoft.com/office/drawing/2014/main" id="{75E65F96-680E-A4E5-D490-B9C3E790A44F}"/>
              </a:ext>
            </a:extLst>
          </p:cNvPr>
          <p:cNvSpPr/>
          <p:nvPr/>
        </p:nvSpPr>
        <p:spPr>
          <a:xfrm>
            <a:off x="7972848" y="2620020"/>
            <a:ext cx="3189664" cy="3015764"/>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B6B232F-A672-EDF8-75B6-202325EE8CD7}"/>
              </a:ext>
            </a:extLst>
          </p:cNvPr>
          <p:cNvSpPr txBox="1"/>
          <p:nvPr/>
        </p:nvSpPr>
        <p:spPr>
          <a:xfrm>
            <a:off x="8240945" y="3226594"/>
            <a:ext cx="2729948" cy="43088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200">
                <a:ea typeface="宋体"/>
                <a:cs typeface="Calibri"/>
              </a:rPr>
              <a:t># define sub bundle</a:t>
            </a:r>
          </a:p>
        </p:txBody>
      </p:sp>
      <p:sp>
        <p:nvSpPr>
          <p:cNvPr id="21" name="文本框 20">
            <a:extLst>
              <a:ext uri="{FF2B5EF4-FFF2-40B4-BE49-F238E27FC236}">
                <a16:creationId xmlns:a16="http://schemas.microsoft.com/office/drawing/2014/main" id="{287CB833-134D-282C-8C5F-A80DA1C0C4B3}"/>
              </a:ext>
            </a:extLst>
          </p:cNvPr>
          <p:cNvSpPr txBox="1"/>
          <p:nvPr/>
        </p:nvSpPr>
        <p:spPr>
          <a:xfrm>
            <a:off x="8188877" y="4125527"/>
            <a:ext cx="2729948" cy="144655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200">
                <a:ea typeface="宋体"/>
                <a:cs typeface="Calibri"/>
              </a:rPr>
              <a:t># connect bundle</a:t>
            </a:r>
            <a:endParaRPr lang="en-US" altLang="zh-CN" sz="2200">
              <a:ea typeface="宋体"/>
              <a:cs typeface="Calibri"/>
            </a:endParaRPr>
          </a:p>
          <a:p>
            <a:r>
              <a:rPr lang="en-US" altLang="zh-CN" sz="2200">
                <a:ea typeface="宋体"/>
                <a:cs typeface="Calibri"/>
              </a:rPr>
              <a:t>    1. </a:t>
            </a:r>
            <a:r>
              <a:rPr lang="en-US" altLang="zh-CN" sz="2200" err="1">
                <a:ea typeface="宋体"/>
                <a:cs typeface="Calibri"/>
              </a:rPr>
              <a:t>from_prefix</a:t>
            </a:r>
            <a:r>
              <a:rPr lang="en-US" altLang="zh-CN" sz="2200">
                <a:ea typeface="宋体"/>
                <a:cs typeface="Calibri"/>
              </a:rPr>
              <a:t>(‘io_’)</a:t>
            </a:r>
          </a:p>
          <a:p>
            <a:r>
              <a:rPr lang="en-US" altLang="zh-CN" sz="2200">
                <a:ea typeface="宋体"/>
                <a:cs typeface="Calibri"/>
              </a:rPr>
              <a:t>    2. </a:t>
            </a:r>
            <a:r>
              <a:rPr lang="en-US" altLang="zh-CN" sz="2200" err="1">
                <a:ea typeface="宋体"/>
                <a:cs typeface="Calibri"/>
              </a:rPr>
              <a:t>from_regex</a:t>
            </a:r>
            <a:endParaRPr lang="en-US" altLang="zh-CN" sz="2200">
              <a:ea typeface="宋体"/>
              <a:cs typeface="Calibri"/>
            </a:endParaRPr>
          </a:p>
          <a:p>
            <a:r>
              <a:rPr lang="en-US" altLang="zh-CN" sz="2200">
                <a:ea typeface="宋体"/>
                <a:cs typeface="Calibri"/>
              </a:rPr>
              <a:t>    3. </a:t>
            </a:r>
            <a:r>
              <a:rPr lang="en-US" altLang="zh-CN" sz="2200" err="1">
                <a:ea typeface="宋体"/>
                <a:cs typeface="Calibri"/>
              </a:rPr>
              <a:t>from_dict</a:t>
            </a:r>
            <a:endParaRPr lang="zh-CN" altLang="en-US" sz="2200">
              <a:ea typeface="宋体"/>
              <a:cs typeface="Calibri"/>
            </a:endParaRPr>
          </a:p>
        </p:txBody>
      </p:sp>
      <p:sp>
        <p:nvSpPr>
          <p:cNvPr id="12" name="灯片编号占位符 1">
            <a:extLst>
              <a:ext uri="{FF2B5EF4-FFF2-40B4-BE49-F238E27FC236}">
                <a16:creationId xmlns:a16="http://schemas.microsoft.com/office/drawing/2014/main" id="{75E07464-E7F4-8A58-9315-2BD6590EA45B}"/>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36</a:t>
            </a:r>
            <a:endParaRPr lang="zh-CN">
              <a:solidFill>
                <a:srgbClr val="B2B2B2"/>
              </a:solidFill>
            </a:endParaRPr>
          </a:p>
        </p:txBody>
      </p:sp>
    </p:spTree>
    <p:extLst>
      <p:ext uri="{BB962C8B-B14F-4D97-AF65-F5344CB8AC3E}">
        <p14:creationId xmlns:p14="http://schemas.microsoft.com/office/powerpoint/2010/main" val="2854040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9CAD-1FC6-F579-88C8-CE0267D94BB1}"/>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0A7811A2-58F6-4DB2-21AF-BA74A9599A18}"/>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D0E3C1AB-FE49-D836-D9A0-F7AC5774BCFF}"/>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3E46E8A0-A40D-247C-9262-9E7B08FE9BB4}"/>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43D32651-218B-F061-1DEC-700941EDAD8F}"/>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503050405090304" pitchFamily="18" charset="0"/>
              </a:rPr>
              <a:t>Agent</a:t>
            </a:r>
          </a:p>
        </p:txBody>
      </p:sp>
      <p:sp>
        <p:nvSpPr>
          <p:cNvPr id="16" name="文本框 15">
            <a:extLst>
              <a:ext uri="{FF2B5EF4-FFF2-40B4-BE49-F238E27FC236}">
                <a16:creationId xmlns:a16="http://schemas.microsoft.com/office/drawing/2014/main" id="{49CD10E8-69B3-25FA-AC87-4EA61F32FEE2}"/>
              </a:ext>
            </a:extLst>
          </p:cNvPr>
          <p:cNvSpPr txBox="1"/>
          <p:nvPr/>
        </p:nvSpPr>
        <p:spPr>
          <a:xfrm>
            <a:off x="1012384" y="1518833"/>
            <a:ext cx="184731" cy="400110"/>
          </a:xfrm>
          <a:prstGeom prst="rect">
            <a:avLst/>
          </a:prstGeom>
          <a:noFill/>
        </p:spPr>
        <p:txBody>
          <a:bodyPr wrap="square" rtlCol="0">
            <a:spAutoFit/>
          </a:bodyPr>
          <a:lstStyle/>
          <a:p>
            <a:endParaRPr kumimoji="1" lang="zh-CN" altLang="en-US" sz="2000" b="1"/>
          </a:p>
        </p:txBody>
      </p:sp>
      <p:pic>
        <p:nvPicPr>
          <p:cNvPr id="17" name="图片 16" descr="文本&#10;&#10;AI 生成的内容可能不正确。">
            <a:extLst>
              <a:ext uri="{FF2B5EF4-FFF2-40B4-BE49-F238E27FC236}">
                <a16:creationId xmlns:a16="http://schemas.microsoft.com/office/drawing/2014/main" id="{36DB5F00-97DD-CA28-0F34-67B3448F2E61}"/>
              </a:ext>
            </a:extLst>
          </p:cNvPr>
          <p:cNvPicPr>
            <a:picLocks noChangeAspect="1"/>
          </p:cNvPicPr>
          <p:nvPr/>
        </p:nvPicPr>
        <p:blipFill>
          <a:blip r:embed="rId6" cstate="print">
            <a:extLst>
              <a:ext uri="{28A0092B-C50C-407E-A947-70E740481C1C}">
                <a14:useLocalDpi xmlns:a14="http://schemas.microsoft.com/office/drawing/2010/main" val="0"/>
              </a:ext>
            </a:extLst>
          </a:blip>
          <a:srcRect l="4784" t="11578" r="5805" b="6791"/>
          <a:stretch/>
        </p:blipFill>
        <p:spPr>
          <a:xfrm>
            <a:off x="482604" y="1309887"/>
            <a:ext cx="5532860" cy="932157"/>
          </a:xfrm>
          <a:prstGeom prst="rect">
            <a:avLst/>
          </a:prstGeom>
        </p:spPr>
      </p:pic>
      <p:sp>
        <p:nvSpPr>
          <p:cNvPr id="18" name="文本框 17">
            <a:extLst>
              <a:ext uri="{FF2B5EF4-FFF2-40B4-BE49-F238E27FC236}">
                <a16:creationId xmlns:a16="http://schemas.microsoft.com/office/drawing/2014/main" id="{8E6AA17A-E12A-C14F-CE87-3CD8A7A90FFA}"/>
              </a:ext>
            </a:extLst>
          </p:cNvPr>
          <p:cNvSpPr txBox="1"/>
          <p:nvPr/>
        </p:nvSpPr>
        <p:spPr>
          <a:xfrm>
            <a:off x="786375" y="1703379"/>
            <a:ext cx="4956186" cy="461665"/>
          </a:xfrm>
          <a:prstGeom prst="rect">
            <a:avLst/>
          </a:prstGeom>
          <a:noFill/>
        </p:spPr>
        <p:txBody>
          <a:bodyPr wrap="square" lIns="91440" tIns="45720" rIns="91440" bIns="45720" rtlCol="0" anchor="t">
            <a:spAutoFit/>
          </a:bodyPr>
          <a:lstStyle/>
          <a:p>
            <a:r>
              <a:rPr kumimoji="1" lang="en-US" altLang="zh-CN" sz="2400" b="1">
                <a:solidFill>
                  <a:schemeClr val="bg1"/>
                </a:solidFill>
                <a:ea typeface="宋体"/>
              </a:rPr>
              <a:t>$  cat </a:t>
            </a:r>
            <a:r>
              <a:rPr kumimoji="1" lang="en-US" altLang="zh-CN" sz="2400" b="1" err="1">
                <a:solidFill>
                  <a:schemeClr val="bg1"/>
                </a:solidFill>
                <a:ea typeface="宋体"/>
              </a:rPr>
              <a:t>src</a:t>
            </a:r>
            <a:r>
              <a:rPr kumimoji="1" lang="en-US" altLang="zh-CN" sz="2400" b="1">
                <a:solidFill>
                  <a:schemeClr val="bg1"/>
                </a:solidFill>
                <a:ea typeface="宋体"/>
              </a:rPr>
              <a:t>/env/</a:t>
            </a:r>
            <a:r>
              <a:rPr kumimoji="1" lang="en-US" altLang="zh-CN" sz="2400" b="1" err="1">
                <a:solidFill>
                  <a:schemeClr val="bg1"/>
                </a:solidFill>
                <a:ea typeface="宋体"/>
              </a:rPr>
              <a:t>simplebus_agent.py</a:t>
            </a:r>
            <a:r>
              <a:rPr kumimoji="1" lang="en-US" altLang="zh-CN" sz="2400" b="1">
                <a:solidFill>
                  <a:schemeClr val="bg1"/>
                </a:solidFill>
                <a:ea typeface="宋体"/>
              </a:rPr>
              <a:t> </a:t>
            </a:r>
            <a:endParaRPr kumimoji="1" lang="zh-CN" altLang="en-US" sz="2400" b="1">
              <a:solidFill>
                <a:schemeClr val="bg1"/>
              </a:solidFill>
              <a:ea typeface="宋体"/>
            </a:endParaRPr>
          </a:p>
        </p:txBody>
      </p:sp>
      <p:sp>
        <p:nvSpPr>
          <p:cNvPr id="19" name="文本框 18">
            <a:extLst>
              <a:ext uri="{FF2B5EF4-FFF2-40B4-BE49-F238E27FC236}">
                <a16:creationId xmlns:a16="http://schemas.microsoft.com/office/drawing/2014/main" id="{B20DA666-7966-C159-C2FB-9EF0FD941EAF}"/>
              </a:ext>
            </a:extLst>
          </p:cNvPr>
          <p:cNvSpPr txBox="1"/>
          <p:nvPr/>
        </p:nvSpPr>
        <p:spPr>
          <a:xfrm>
            <a:off x="773675" y="1401216"/>
            <a:ext cx="2077520" cy="400110"/>
          </a:xfrm>
          <a:prstGeom prst="rect">
            <a:avLst/>
          </a:prstGeom>
          <a:noFill/>
        </p:spPr>
        <p:txBody>
          <a:bodyPr wrap="square" lIns="91440" tIns="45720" rIns="91440" bIns="45720" rtlCol="0" anchor="t">
            <a:spAutoFit/>
          </a:bodyPr>
          <a:lstStyle/>
          <a:p>
            <a:r>
              <a:rPr kumimoji="1" lang="en-US" altLang="zh-CN" sz="2000">
                <a:solidFill>
                  <a:srgbClr val="FFC000"/>
                </a:solidFill>
                <a:ea typeface="宋体"/>
              </a:rPr>
              <a:t># agent code</a:t>
            </a:r>
            <a:endParaRPr lang="zh-CN" altLang="en-US" sz="2000">
              <a:solidFill>
                <a:srgbClr val="FFC000"/>
              </a:solidFill>
              <a:ea typeface="宋体"/>
              <a:cs typeface="Calibri"/>
            </a:endParaRPr>
          </a:p>
        </p:txBody>
      </p:sp>
      <p:pic>
        <p:nvPicPr>
          <p:cNvPr id="7" name="图片 6" descr="图形用户界面, 文本, 应用程序&#10;&#10;AI 生成的内容可能不正确。">
            <a:extLst>
              <a:ext uri="{FF2B5EF4-FFF2-40B4-BE49-F238E27FC236}">
                <a16:creationId xmlns:a16="http://schemas.microsoft.com/office/drawing/2014/main" id="{9612F3B2-E3D9-FCC4-FA49-F76F5D18AC3F}"/>
              </a:ext>
            </a:extLst>
          </p:cNvPr>
          <p:cNvPicPr>
            <a:picLocks noChangeAspect="1"/>
          </p:cNvPicPr>
          <p:nvPr/>
        </p:nvPicPr>
        <p:blipFill>
          <a:blip r:embed="rId7"/>
          <a:stretch>
            <a:fillRect/>
          </a:stretch>
        </p:blipFill>
        <p:spPr>
          <a:xfrm>
            <a:off x="472939" y="2459567"/>
            <a:ext cx="5548056" cy="3403600"/>
          </a:xfrm>
          <a:prstGeom prst="rect">
            <a:avLst/>
          </a:prstGeom>
          <a:ln>
            <a:solidFill>
              <a:srgbClr val="4472C4"/>
            </a:solidFill>
          </a:ln>
          <a:effectLst>
            <a:outerShdw blurRad="50800" dist="38100" dir="2700000">
              <a:srgbClr val="000000">
                <a:alpha val="40000"/>
              </a:srgbClr>
            </a:outerShdw>
          </a:effectLst>
        </p:spPr>
      </p:pic>
      <p:sp>
        <p:nvSpPr>
          <p:cNvPr id="23" name="左大括号 22">
            <a:extLst>
              <a:ext uri="{FF2B5EF4-FFF2-40B4-BE49-F238E27FC236}">
                <a16:creationId xmlns:a16="http://schemas.microsoft.com/office/drawing/2014/main" id="{72680F77-2FA8-94C1-2C48-29679C800F82}"/>
              </a:ext>
            </a:extLst>
          </p:cNvPr>
          <p:cNvSpPr/>
          <p:nvPr/>
        </p:nvSpPr>
        <p:spPr>
          <a:xfrm>
            <a:off x="6121299" y="1497879"/>
            <a:ext cx="557335" cy="4383933"/>
          </a:xfrm>
          <a:prstGeom prst="leftBrace">
            <a:avLst>
              <a:gd name="adj1" fmla="val 8333"/>
              <a:gd name="adj2" fmla="val 72909"/>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内容占位符 10">
            <a:extLst>
              <a:ext uri="{FF2B5EF4-FFF2-40B4-BE49-F238E27FC236}">
                <a16:creationId xmlns:a16="http://schemas.microsoft.com/office/drawing/2014/main" id="{8C813421-D6B9-686C-A90D-94E7E0897073}"/>
              </a:ext>
            </a:extLst>
          </p:cNvPr>
          <p:cNvSpPr>
            <a:spLocks noGrp="1"/>
          </p:cNvSpPr>
          <p:nvPr>
            <p:ph idx="1"/>
          </p:nvPr>
        </p:nvSpPr>
        <p:spPr>
          <a:xfrm>
            <a:off x="7185160" y="3429000"/>
            <a:ext cx="4533901" cy="2569219"/>
          </a:xfrm>
        </p:spPr>
        <p:txBody>
          <a:bodyPr vert="horz" lIns="91440" tIns="45720" rIns="91440" bIns="45720" rtlCol="0" anchor="t">
            <a:normAutofit/>
          </a:bodyPr>
          <a:lstStyle/>
          <a:p>
            <a:pPr>
              <a:lnSpc>
                <a:spcPct val="100000"/>
              </a:lnSpc>
            </a:pPr>
            <a:r>
              <a:rPr lang="en-US" altLang="zh-CN" b="1">
                <a:solidFill>
                  <a:srgbClr val="008598"/>
                </a:solidFill>
                <a:ea typeface="宋体"/>
                <a:cs typeface="Calibri"/>
              </a:rPr>
              <a:t>Initial bundle</a:t>
            </a:r>
          </a:p>
          <a:p>
            <a:pPr lvl="1">
              <a:lnSpc>
                <a:spcPct val="100000"/>
              </a:lnSpc>
            </a:pPr>
            <a:endParaRPr lang="en-US" altLang="zh-CN">
              <a:solidFill>
                <a:srgbClr val="404040"/>
              </a:solidFill>
              <a:ea typeface="宋体"/>
            </a:endParaRPr>
          </a:p>
          <a:p>
            <a:pPr>
              <a:lnSpc>
                <a:spcPct val="100000"/>
              </a:lnSpc>
            </a:pPr>
            <a:r>
              <a:rPr lang="en-US" altLang="zh-CN" b="1">
                <a:solidFill>
                  <a:srgbClr val="008598"/>
                </a:solidFill>
                <a:ea typeface="宋体"/>
                <a:cs typeface="Calibri"/>
              </a:rPr>
              <a:t>Drive</a:t>
            </a:r>
            <a:r>
              <a:rPr lang="zh-CN" altLang="en-US" b="1">
                <a:solidFill>
                  <a:srgbClr val="008598"/>
                </a:solidFill>
                <a:ea typeface="宋体"/>
                <a:cs typeface="Calibri"/>
              </a:rPr>
              <a:t> </a:t>
            </a:r>
            <a:r>
              <a:rPr lang="en-US" altLang="zh-CN" b="1">
                <a:solidFill>
                  <a:srgbClr val="008598"/>
                </a:solidFill>
                <a:ea typeface="宋体"/>
                <a:cs typeface="Calibri"/>
              </a:rPr>
              <a:t>DUT</a:t>
            </a:r>
          </a:p>
          <a:p>
            <a:pPr marL="457200" lvl="1" indent="0">
              <a:lnSpc>
                <a:spcPct val="100000"/>
              </a:lnSpc>
              <a:buNone/>
            </a:pPr>
            <a:endParaRPr lang="en-US" altLang="zh-CN">
              <a:ea typeface="宋体"/>
              <a:cs typeface="Calibri"/>
            </a:endParaRPr>
          </a:p>
          <a:p>
            <a:pPr>
              <a:lnSpc>
                <a:spcPct val="100000"/>
              </a:lnSpc>
            </a:pPr>
            <a:r>
              <a:rPr lang="en-US" altLang="zh-CN" b="1">
                <a:solidFill>
                  <a:srgbClr val="008598"/>
                </a:solidFill>
                <a:ea typeface="宋体"/>
                <a:cs typeface="Calibri"/>
              </a:rPr>
              <a:t>Monitor DUT</a:t>
            </a:r>
          </a:p>
        </p:txBody>
      </p:sp>
      <p:sp>
        <p:nvSpPr>
          <p:cNvPr id="4" name="灯片编号占位符 1">
            <a:extLst>
              <a:ext uri="{FF2B5EF4-FFF2-40B4-BE49-F238E27FC236}">
                <a16:creationId xmlns:a16="http://schemas.microsoft.com/office/drawing/2014/main" id="{4A8E7570-CD3D-723E-040B-5C3CCA09FB85}"/>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37</a:t>
            </a:r>
            <a:endParaRPr lang="zh-CN">
              <a:solidFill>
                <a:srgbClr val="B2B2B2"/>
              </a:solidFill>
            </a:endParaRPr>
          </a:p>
        </p:txBody>
      </p:sp>
      <p:pic>
        <p:nvPicPr>
          <p:cNvPr id="3" name="Picture 2">
            <a:extLst>
              <a:ext uri="{FF2B5EF4-FFF2-40B4-BE49-F238E27FC236}">
                <a16:creationId xmlns:a16="http://schemas.microsoft.com/office/drawing/2014/main" id="{D2EB614E-6F2C-A0A5-0201-14F62A13B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8938" y="797924"/>
            <a:ext cx="3142528" cy="224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40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492B7-9CA7-027D-A500-6035E05158F2}"/>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0279A70B-7BE4-8BD0-1182-FCEA4D9F2F56}"/>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522984BC-4EEE-4C75-8CF7-AD9EC2CE5222}"/>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AB781898-0504-D71B-46B0-FB5F1D4600B3}"/>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F97202EC-64CA-C131-F926-4F600EBB6D56}"/>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Testcase</a:t>
            </a:r>
          </a:p>
        </p:txBody>
      </p:sp>
      <p:sp>
        <p:nvSpPr>
          <p:cNvPr id="3" name="文本框 2">
            <a:extLst>
              <a:ext uri="{FF2B5EF4-FFF2-40B4-BE49-F238E27FC236}">
                <a16:creationId xmlns:a16="http://schemas.microsoft.com/office/drawing/2014/main" id="{5320FBF2-E370-97FA-34DA-BDB1BBF54A7F}"/>
              </a:ext>
            </a:extLst>
          </p:cNvPr>
          <p:cNvSpPr txBox="1"/>
          <p:nvPr/>
        </p:nvSpPr>
        <p:spPr>
          <a:xfrm>
            <a:off x="1264356" y="148466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7A2DD893-8C38-6495-C77E-E24C175F3D54}"/>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815009" y="1275715"/>
            <a:ext cx="10359810" cy="1731962"/>
          </a:xfrm>
          <a:prstGeom prst="rect">
            <a:avLst/>
          </a:prstGeom>
        </p:spPr>
      </p:pic>
      <p:sp>
        <p:nvSpPr>
          <p:cNvPr id="10" name="文本框 9">
            <a:extLst>
              <a:ext uri="{FF2B5EF4-FFF2-40B4-BE49-F238E27FC236}">
                <a16:creationId xmlns:a16="http://schemas.microsoft.com/office/drawing/2014/main" id="{63719644-205D-02E1-CE13-359D62CF41EC}"/>
              </a:ext>
            </a:extLst>
          </p:cNvPr>
          <p:cNvSpPr txBox="1"/>
          <p:nvPr/>
        </p:nvSpPr>
        <p:spPr>
          <a:xfrm>
            <a:off x="1017181" y="1664975"/>
            <a:ext cx="3483261"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cat test/</a:t>
            </a:r>
            <a:r>
              <a:rPr kumimoji="1" lang="en-US" altLang="zh-CN" sz="2400" b="1" err="1">
                <a:solidFill>
                  <a:schemeClr val="bg1"/>
                </a:solidFill>
                <a:ea typeface="宋体"/>
              </a:rPr>
              <a:t>test_smoke.py</a:t>
            </a:r>
            <a:r>
              <a:rPr kumimoji="1" lang="en-US" altLang="zh-CN" sz="2400" b="1">
                <a:solidFill>
                  <a:schemeClr val="bg1"/>
                </a:solidFill>
                <a:ea typeface="宋体"/>
              </a:rPr>
              <a:t> </a:t>
            </a:r>
            <a:endParaRPr lang="zh-CN" altLang="en-US" sz="2400" b="1">
              <a:solidFill>
                <a:schemeClr val="bg1"/>
              </a:solidFill>
              <a:ea typeface="宋体"/>
              <a:cs typeface="Calibri"/>
            </a:endParaRPr>
          </a:p>
        </p:txBody>
      </p:sp>
      <p:sp>
        <p:nvSpPr>
          <p:cNvPr id="11" name="文本框 10">
            <a:extLst>
              <a:ext uri="{FF2B5EF4-FFF2-40B4-BE49-F238E27FC236}">
                <a16:creationId xmlns:a16="http://schemas.microsoft.com/office/drawing/2014/main" id="{7643C982-17CC-4826-0191-B851107B7B2F}"/>
              </a:ext>
            </a:extLst>
          </p:cNvPr>
          <p:cNvSpPr txBox="1"/>
          <p:nvPr/>
        </p:nvSpPr>
        <p:spPr>
          <a:xfrm>
            <a:off x="1017181" y="1367045"/>
            <a:ext cx="1442511" cy="430887"/>
          </a:xfrm>
          <a:prstGeom prst="rect">
            <a:avLst/>
          </a:prstGeom>
          <a:noFill/>
        </p:spPr>
        <p:txBody>
          <a:bodyPr wrap="none" lIns="91440" tIns="45720" rIns="91440" bIns="45720" rtlCol="0" anchor="t">
            <a:spAutoFit/>
          </a:bodyPr>
          <a:lstStyle/>
          <a:p>
            <a:r>
              <a:rPr kumimoji="1" lang="en-US" altLang="zh-CN" sz="2200">
                <a:solidFill>
                  <a:srgbClr val="FFC000"/>
                </a:solidFill>
                <a:ea typeface="宋体"/>
              </a:rPr>
              <a:t># test code</a:t>
            </a:r>
            <a:endParaRPr lang="zh-CN" altLang="en-US" sz="2200">
              <a:solidFill>
                <a:srgbClr val="FFC000"/>
              </a:solidFill>
              <a:ea typeface="宋体"/>
              <a:cs typeface="Calibri"/>
            </a:endParaRPr>
          </a:p>
        </p:txBody>
      </p:sp>
      <p:sp>
        <p:nvSpPr>
          <p:cNvPr id="7" name="文本框 6">
            <a:extLst>
              <a:ext uri="{FF2B5EF4-FFF2-40B4-BE49-F238E27FC236}">
                <a16:creationId xmlns:a16="http://schemas.microsoft.com/office/drawing/2014/main" id="{17E01B86-AD40-C63B-CDCE-58AC08949607}"/>
              </a:ext>
            </a:extLst>
          </p:cNvPr>
          <p:cNvSpPr txBox="1"/>
          <p:nvPr/>
        </p:nvSpPr>
        <p:spPr>
          <a:xfrm>
            <a:off x="1017354" y="2415744"/>
            <a:ext cx="1730345"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make test</a:t>
            </a:r>
            <a:endParaRPr lang="zh-CN" altLang="en-US" sz="2400" b="1">
              <a:solidFill>
                <a:schemeClr val="bg1"/>
              </a:solidFill>
              <a:ea typeface="宋体"/>
              <a:cs typeface="Calibri"/>
            </a:endParaRPr>
          </a:p>
        </p:txBody>
      </p:sp>
      <p:sp>
        <p:nvSpPr>
          <p:cNvPr id="13" name="文本框 12">
            <a:extLst>
              <a:ext uri="{FF2B5EF4-FFF2-40B4-BE49-F238E27FC236}">
                <a16:creationId xmlns:a16="http://schemas.microsoft.com/office/drawing/2014/main" id="{AE1169C0-31D0-1F6F-9FF1-C891C2322EA5}"/>
              </a:ext>
            </a:extLst>
          </p:cNvPr>
          <p:cNvSpPr txBox="1"/>
          <p:nvPr/>
        </p:nvSpPr>
        <p:spPr>
          <a:xfrm>
            <a:off x="1017354" y="2117814"/>
            <a:ext cx="782587" cy="430887"/>
          </a:xfrm>
          <a:prstGeom prst="rect">
            <a:avLst/>
          </a:prstGeom>
          <a:noFill/>
        </p:spPr>
        <p:txBody>
          <a:bodyPr wrap="none" lIns="91440" tIns="45720" rIns="91440" bIns="45720" rtlCol="0" anchor="t">
            <a:spAutoFit/>
          </a:bodyPr>
          <a:lstStyle/>
          <a:p>
            <a:r>
              <a:rPr kumimoji="1" lang="en-US" altLang="zh-CN" sz="2200">
                <a:solidFill>
                  <a:srgbClr val="FFC000"/>
                </a:solidFill>
                <a:ea typeface="宋体"/>
              </a:rPr>
              <a:t># run</a:t>
            </a:r>
            <a:endParaRPr lang="zh-CN" altLang="en-US" sz="2200">
              <a:solidFill>
                <a:srgbClr val="FFC000"/>
              </a:solidFill>
              <a:ea typeface="宋体"/>
              <a:cs typeface="Calibri"/>
            </a:endParaRPr>
          </a:p>
        </p:txBody>
      </p:sp>
      <p:sp>
        <p:nvSpPr>
          <p:cNvPr id="14" name="右箭头 13">
            <a:extLst>
              <a:ext uri="{FF2B5EF4-FFF2-40B4-BE49-F238E27FC236}">
                <a16:creationId xmlns:a16="http://schemas.microsoft.com/office/drawing/2014/main" id="{FD94880C-B730-581E-83CA-8DD28994F21C}"/>
              </a:ext>
            </a:extLst>
          </p:cNvPr>
          <p:cNvSpPr/>
          <p:nvPr/>
        </p:nvSpPr>
        <p:spPr>
          <a:xfrm>
            <a:off x="7183410" y="4186065"/>
            <a:ext cx="739302" cy="5252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3A1AE7C-EF06-4FA3-AEBB-20E06CDEFAB7}"/>
              </a:ext>
            </a:extLst>
          </p:cNvPr>
          <p:cNvSpPr txBox="1"/>
          <p:nvPr/>
        </p:nvSpPr>
        <p:spPr>
          <a:xfrm>
            <a:off x="8488782" y="4222292"/>
            <a:ext cx="1732205" cy="461665"/>
          </a:xfrm>
          <a:prstGeom prst="rect">
            <a:avLst/>
          </a:prstGeom>
          <a:noFill/>
        </p:spPr>
        <p:txBody>
          <a:bodyPr wrap="none" lIns="91440" tIns="45720" rIns="91440" bIns="45720" rtlCol="0" anchor="t">
            <a:spAutoFit/>
          </a:bodyPr>
          <a:lstStyle/>
          <a:p>
            <a:r>
              <a:rPr kumimoji="1" lang="en-US" altLang="zh-CN" sz="2400" b="1">
                <a:ea typeface="宋体"/>
              </a:rPr>
              <a:t>Report.html</a:t>
            </a:r>
            <a:endParaRPr lang="zh-CN" altLang="en-US" sz="2400" b="1">
              <a:ea typeface="宋体"/>
              <a:cs typeface="Calibri"/>
            </a:endParaRPr>
          </a:p>
        </p:txBody>
      </p:sp>
      <p:pic>
        <p:nvPicPr>
          <p:cNvPr id="12" name="图片 11">
            <a:extLst>
              <a:ext uri="{FF2B5EF4-FFF2-40B4-BE49-F238E27FC236}">
                <a16:creationId xmlns:a16="http://schemas.microsoft.com/office/drawing/2014/main" id="{4BBDE15E-81FA-CCBA-ED7B-079FA1FA0C54}"/>
              </a:ext>
            </a:extLst>
          </p:cNvPr>
          <p:cNvPicPr>
            <a:picLocks noChangeAspect="1"/>
          </p:cNvPicPr>
          <p:nvPr/>
        </p:nvPicPr>
        <p:blipFill>
          <a:blip r:embed="rId7"/>
          <a:stretch>
            <a:fillRect/>
          </a:stretch>
        </p:blipFill>
        <p:spPr>
          <a:xfrm>
            <a:off x="813858" y="3152629"/>
            <a:ext cx="5688308" cy="2815033"/>
          </a:xfrm>
          <a:prstGeom prst="rect">
            <a:avLst/>
          </a:prstGeom>
          <a:ln>
            <a:solidFill>
              <a:srgbClr val="4472C4"/>
            </a:solidFill>
          </a:ln>
          <a:effectLst>
            <a:outerShdw blurRad="50800" dist="38100" dir="2700000">
              <a:srgbClr val="000000">
                <a:alpha val="40000"/>
              </a:srgbClr>
            </a:outerShdw>
          </a:effectLst>
        </p:spPr>
      </p:pic>
      <p:sp>
        <p:nvSpPr>
          <p:cNvPr id="16" name="灯片编号占位符 1">
            <a:extLst>
              <a:ext uri="{FF2B5EF4-FFF2-40B4-BE49-F238E27FC236}">
                <a16:creationId xmlns:a16="http://schemas.microsoft.com/office/drawing/2014/main" id="{CC0CC03F-7D12-607C-92EA-2254AA52FF5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38</a:t>
            </a:r>
            <a:endParaRPr lang="zh-CN">
              <a:solidFill>
                <a:srgbClr val="B2B2B2"/>
              </a:solidFill>
            </a:endParaRPr>
          </a:p>
        </p:txBody>
      </p:sp>
    </p:spTree>
    <p:extLst>
      <p:ext uri="{BB962C8B-B14F-4D97-AF65-F5344CB8AC3E}">
        <p14:creationId xmlns:p14="http://schemas.microsoft.com/office/powerpoint/2010/main" val="190465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AF06-DBF9-7458-7A0A-8960E820B040}"/>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17207042-D584-209F-7F52-D592F6853580}"/>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B184ED28-B26D-73B0-FD0E-34A43E6AD083}"/>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473CA77C-EC48-E12C-54B8-04BA5569E80B}"/>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BC6D947E-9DCE-33FB-146E-B25764F0219A}"/>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Test Report</a:t>
            </a:r>
          </a:p>
        </p:txBody>
      </p:sp>
      <p:sp>
        <p:nvSpPr>
          <p:cNvPr id="17" name="文本框 16">
            <a:extLst>
              <a:ext uri="{FF2B5EF4-FFF2-40B4-BE49-F238E27FC236}">
                <a16:creationId xmlns:a16="http://schemas.microsoft.com/office/drawing/2014/main" id="{BBE04BAF-E9C7-13F9-BBEB-A6AC3A9036D5}"/>
              </a:ext>
            </a:extLst>
          </p:cNvPr>
          <p:cNvSpPr txBox="1"/>
          <p:nvPr/>
        </p:nvSpPr>
        <p:spPr>
          <a:xfrm>
            <a:off x="815009" y="1097915"/>
            <a:ext cx="6493213" cy="1143070"/>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en-US" altLang="zh-CN" sz="2400">
                <a:ea typeface="宋体"/>
              </a:rPr>
              <a:t>Line Coverage</a:t>
            </a:r>
          </a:p>
          <a:p>
            <a:pPr marL="285750" indent="-285750">
              <a:lnSpc>
                <a:spcPct val="150000"/>
              </a:lnSpc>
              <a:buFont typeface="Arial" panose="020B0604020202020204" pitchFamily="34" charset="0"/>
              <a:buChar char="•"/>
            </a:pPr>
            <a:r>
              <a:rPr kumimoji="1" lang="en-US" altLang="zh-CN" sz="2400">
                <a:solidFill>
                  <a:srgbClr val="FF0000"/>
                </a:solidFill>
                <a:ea typeface="宋体"/>
              </a:rPr>
              <a:t>Functional Coverage (?)</a:t>
            </a:r>
            <a:endParaRPr lang="en-US" altLang="zh-CN" sz="2400">
              <a:solidFill>
                <a:srgbClr val="FF0000"/>
              </a:solidFill>
              <a:ea typeface="宋体"/>
              <a:cs typeface="Calibri"/>
            </a:endParaRPr>
          </a:p>
        </p:txBody>
      </p:sp>
      <p:sp>
        <p:nvSpPr>
          <p:cNvPr id="4" name="灯片编号占位符 1">
            <a:extLst>
              <a:ext uri="{FF2B5EF4-FFF2-40B4-BE49-F238E27FC236}">
                <a16:creationId xmlns:a16="http://schemas.microsoft.com/office/drawing/2014/main" id="{02446DCA-238B-501C-049F-FCB24ADF91E2}"/>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39</a:t>
            </a:r>
            <a:endParaRPr lang="zh-CN">
              <a:solidFill>
                <a:srgbClr val="B2B2B2"/>
              </a:solidFill>
            </a:endParaRPr>
          </a:p>
        </p:txBody>
      </p:sp>
      <p:pic>
        <p:nvPicPr>
          <p:cNvPr id="8" name="图片 7">
            <a:extLst>
              <a:ext uri="{FF2B5EF4-FFF2-40B4-BE49-F238E27FC236}">
                <a16:creationId xmlns:a16="http://schemas.microsoft.com/office/drawing/2014/main" id="{9A5DB899-91C1-70E9-F1B7-B1AE514D150B}"/>
              </a:ext>
            </a:extLst>
          </p:cNvPr>
          <p:cNvPicPr>
            <a:picLocks noChangeAspect="1"/>
          </p:cNvPicPr>
          <p:nvPr/>
        </p:nvPicPr>
        <p:blipFill>
          <a:blip r:embed="rId6"/>
          <a:stretch>
            <a:fillRect/>
          </a:stretch>
        </p:blipFill>
        <p:spPr>
          <a:xfrm>
            <a:off x="1766977" y="2269376"/>
            <a:ext cx="8964283" cy="3910017"/>
          </a:xfrm>
          <a:prstGeom prst="rect">
            <a:avLst/>
          </a:prstGeom>
          <a:ln>
            <a:solidFill>
              <a:srgbClr val="4472C4"/>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0897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en-US" altLang="zh-CN" sz="4000">
                <a:solidFill>
                  <a:schemeClr val="tx1"/>
                </a:solidFill>
                <a:latin typeface="+mj-lt"/>
              </a:rPr>
              <a:t>Open-source Hardware is the future.</a:t>
            </a:r>
            <a:endParaRPr lang="zh-CN" altLang="en-US" sz="4000">
              <a:solidFill>
                <a:schemeClr val="tx1"/>
              </a:solidFill>
              <a:latin typeface="+mj-lt"/>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3" name="内容占位符 21">
            <a:extLst>
              <a:ext uri="{FF2B5EF4-FFF2-40B4-BE49-F238E27FC236}">
                <a16:creationId xmlns:a16="http://schemas.microsoft.com/office/drawing/2014/main" id="{E1BB7B50-D8C2-C095-BB5E-7498ACE6CAEF}"/>
              </a:ext>
            </a:extLst>
          </p:cNvPr>
          <p:cNvPicPr>
            <a:picLocks noGrp="1" noChangeAspect="1"/>
          </p:cNvPicPr>
          <p:nvPr>
            <p:ph idx="1"/>
          </p:nvPr>
        </p:nvPicPr>
        <p:blipFill>
          <a:blip r:embed="rId6"/>
          <a:stretch>
            <a:fillRect/>
          </a:stretch>
        </p:blipFill>
        <p:spPr>
          <a:xfrm>
            <a:off x="1011651" y="1445337"/>
            <a:ext cx="10168697" cy="4351338"/>
          </a:xfrm>
        </p:spPr>
      </p:pic>
      <p:sp>
        <p:nvSpPr>
          <p:cNvPr id="14" name="灯片编号占位符 13">
            <a:extLst>
              <a:ext uri="{FF2B5EF4-FFF2-40B4-BE49-F238E27FC236}">
                <a16:creationId xmlns:a16="http://schemas.microsoft.com/office/drawing/2014/main" id="{05C2E9B8-E5C9-F7DD-F4F8-6FFAF285A6B9}"/>
              </a:ext>
            </a:extLst>
          </p:cNvPr>
          <p:cNvSpPr>
            <a:spLocks noGrp="1"/>
          </p:cNvSpPr>
          <p:nvPr>
            <p:ph type="sldNum" sz="quarter" idx="12"/>
          </p:nvPr>
        </p:nvSpPr>
        <p:spPr/>
        <p:txBody>
          <a:bodyPr/>
          <a:lstStyle/>
          <a:p>
            <a:fld id="{49AE70B2-8BF9-45C0-BB95-33D1B9D3A854}" type="slidenum">
              <a:rPr lang="zh-CN" altLang="en-US" smtClean="0"/>
              <a:t>4</a:t>
            </a:fld>
            <a:endParaRPr lang="zh-CN" altLang="en-US"/>
          </a:p>
        </p:txBody>
      </p:sp>
      <p:sp>
        <p:nvSpPr>
          <p:cNvPr id="15" name="文本框 14">
            <a:extLst>
              <a:ext uri="{FF2B5EF4-FFF2-40B4-BE49-F238E27FC236}">
                <a16:creationId xmlns:a16="http://schemas.microsoft.com/office/drawing/2014/main" id="{1892176B-2B46-8904-8B71-F63253E5C17D}"/>
              </a:ext>
            </a:extLst>
          </p:cNvPr>
          <p:cNvSpPr txBox="1"/>
          <p:nvPr/>
        </p:nvSpPr>
        <p:spPr>
          <a:xfrm>
            <a:off x="42730" y="6426200"/>
            <a:ext cx="6575988" cy="400110"/>
          </a:xfrm>
          <a:prstGeom prst="rect">
            <a:avLst/>
          </a:prstGeom>
          <a:noFill/>
        </p:spPr>
        <p:txBody>
          <a:bodyPr wrap="square" rtlCol="0">
            <a:spAutoFit/>
          </a:bodyPr>
          <a:lstStyle/>
          <a:p>
            <a:r>
              <a:rPr lang="en-US" altLang="zh-CN" sz="1000" b="0" i="1" u="none" strike="noStrike" baseline="0">
                <a:solidFill>
                  <a:schemeClr val="bg1">
                    <a:lumMod val="50000"/>
                  </a:schemeClr>
                </a:solidFill>
                <a:latin typeface="Calibri" panose="020F0502020204030204" pitchFamily="34" charset="0"/>
              </a:rPr>
              <a:t>Source: Calista Redmond, </a:t>
            </a:r>
            <a:r>
              <a:rPr lang="en-US" altLang="zh-CN" sz="1000" b="1" i="1" u="none" strike="noStrike" baseline="0">
                <a:solidFill>
                  <a:schemeClr val="bg1">
                    <a:lumMod val="50000"/>
                  </a:schemeClr>
                </a:solidFill>
                <a:latin typeface="Calibri" panose="020F0502020204030204" pitchFamily="34" charset="0"/>
              </a:rPr>
              <a:t>RISC-V Open </a:t>
            </a:r>
            <a:r>
              <a:rPr lang="en-US" altLang="zh-CN" sz="1000" b="1" i="1" u="none" strike="noStrike" baseline="0" err="1">
                <a:solidFill>
                  <a:schemeClr val="bg1">
                    <a:lumMod val="50000"/>
                  </a:schemeClr>
                </a:solidFill>
                <a:latin typeface="Calibri" panose="020F0502020204030204" pitchFamily="34" charset="0"/>
              </a:rPr>
              <a:t>EraofComputing</a:t>
            </a:r>
            <a:r>
              <a:rPr lang="en-US" altLang="zh-CN" sz="1000" b="1" i="1" u="none" strike="noStrike" baseline="0">
                <a:solidFill>
                  <a:schemeClr val="bg1">
                    <a:lumMod val="50000"/>
                  </a:schemeClr>
                </a:solidFill>
                <a:latin typeface="Calibri" panose="020F0502020204030204" pitchFamily="34" charset="0"/>
              </a:rPr>
              <a:t>, Linux Foundation Spring Member Meeting, April 2021</a:t>
            </a:r>
            <a:r>
              <a:rPr lang="en-US" altLang="zh-CN" sz="1000" b="0" i="1" u="none" strike="noStrike" baseline="0">
                <a:solidFill>
                  <a:schemeClr val="bg1">
                    <a:lumMod val="50000"/>
                  </a:schemeClr>
                </a:solidFill>
                <a:latin typeface="Calibri" panose="020F0502020204030204" pitchFamily="34" charset="0"/>
              </a:rPr>
              <a:t>. https://riscv.org/wp-content/uploads/2021/05/RISC-V-New-Era-04-19-2021.pptx</a:t>
            </a:r>
            <a:endParaRPr lang="zh-CN" altLang="en-US" sz="1000" i="1">
              <a:solidFill>
                <a:schemeClr val="bg1">
                  <a:lumMod val="50000"/>
                </a:schemeClr>
              </a:solidFill>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4C0E3-DE03-EB8C-7E71-781CB1515DB0}"/>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0A90A19F-6C3E-14E3-B3DE-2BC54E3EBA25}"/>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6A3DA4F0-3383-EB44-EF8A-E10483283960}"/>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B82EA1E6-C88D-0CE3-F688-7AB3A106DD6C}"/>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8FD8702F-529B-24F6-A648-25CF30B4D6AA}"/>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ea typeface="+mj-ea"/>
                <a:cs typeface="Times New Roman" panose="02020503050405090304" pitchFamily="18" charset="0"/>
              </a:rPr>
              <a:t>Function Coverage</a:t>
            </a:r>
          </a:p>
        </p:txBody>
      </p:sp>
      <p:sp>
        <p:nvSpPr>
          <p:cNvPr id="10" name="文本框 9">
            <a:extLst>
              <a:ext uri="{FF2B5EF4-FFF2-40B4-BE49-F238E27FC236}">
                <a16:creationId xmlns:a16="http://schemas.microsoft.com/office/drawing/2014/main" id="{C90B4AF2-ADC5-9E2C-1191-4A43585E7462}"/>
              </a:ext>
            </a:extLst>
          </p:cNvPr>
          <p:cNvSpPr txBox="1"/>
          <p:nvPr/>
        </p:nvSpPr>
        <p:spPr>
          <a:xfrm>
            <a:off x="554566" y="4927201"/>
            <a:ext cx="3618689" cy="1114216"/>
          </a:xfrm>
          <a:prstGeom prst="rect">
            <a:avLst/>
          </a:prstGeom>
          <a:noFill/>
        </p:spPr>
        <p:txBody>
          <a:bodyPr wrap="square" rtlCol="0">
            <a:spAutoFit/>
          </a:bodyPr>
          <a:lstStyle/>
          <a:p>
            <a:pPr>
              <a:lnSpc>
                <a:spcPct val="150000"/>
              </a:lnSpc>
            </a:pPr>
            <a:r>
              <a:rPr kumimoji="1" lang="en-US" altLang="zh-CN" b="1" err="1"/>
              <a:t>CovGroup</a:t>
            </a:r>
            <a:endParaRPr kumimoji="1" lang="en-US" altLang="zh-CN" b="1"/>
          </a:p>
          <a:p>
            <a:pPr marL="285750" indent="-285750">
              <a:lnSpc>
                <a:spcPct val="150000"/>
              </a:lnSpc>
              <a:buFont typeface="Arial" panose="020B0604020202020204" pitchFamily="34" charset="0"/>
              <a:buChar char="•"/>
            </a:pPr>
            <a:r>
              <a:rPr kumimoji="1" lang="en" altLang="zh-CN" sz="1400"/>
              <a:t>A logical container used to organize a set of related coverage items</a:t>
            </a:r>
            <a:endParaRPr kumimoji="1" lang="zh-CN" altLang="en-US" sz="1400"/>
          </a:p>
        </p:txBody>
      </p:sp>
      <p:sp>
        <p:nvSpPr>
          <p:cNvPr id="14" name="文本框 13">
            <a:extLst>
              <a:ext uri="{FF2B5EF4-FFF2-40B4-BE49-F238E27FC236}">
                <a16:creationId xmlns:a16="http://schemas.microsoft.com/office/drawing/2014/main" id="{A98787A7-4733-ADC7-3943-76C659A2BE47}"/>
              </a:ext>
            </a:extLst>
          </p:cNvPr>
          <p:cNvSpPr txBox="1"/>
          <p:nvPr/>
        </p:nvSpPr>
        <p:spPr>
          <a:xfrm>
            <a:off x="4296022" y="4927029"/>
            <a:ext cx="3618689" cy="1114216"/>
          </a:xfrm>
          <a:prstGeom prst="rect">
            <a:avLst/>
          </a:prstGeom>
          <a:noFill/>
        </p:spPr>
        <p:txBody>
          <a:bodyPr wrap="square" rtlCol="0">
            <a:spAutoFit/>
          </a:bodyPr>
          <a:lstStyle/>
          <a:p>
            <a:pPr>
              <a:lnSpc>
                <a:spcPct val="150000"/>
              </a:lnSpc>
            </a:pPr>
            <a:r>
              <a:rPr lang="en" altLang="zh-CN" b="1" err="1"/>
              <a:t>CovPoint</a:t>
            </a:r>
            <a:endParaRPr kumimoji="1" lang="en-US" altLang="zh-CN" b="1"/>
          </a:p>
          <a:p>
            <a:pPr marL="285750" indent="-285750">
              <a:lnSpc>
                <a:spcPct val="150000"/>
              </a:lnSpc>
              <a:buFont typeface="Arial" panose="020B0604020202020204" pitchFamily="34" charset="0"/>
              <a:buChar char="•"/>
            </a:pPr>
            <a:r>
              <a:rPr kumimoji="1" lang="en" altLang="zh-CN" sz="1400"/>
              <a:t>Defined within </a:t>
            </a:r>
            <a:r>
              <a:rPr kumimoji="1" lang="en" altLang="zh-CN" sz="1400" err="1"/>
              <a:t>CoviGroup</a:t>
            </a:r>
            <a:r>
              <a:rPr kumimoji="1" lang="en" altLang="zh-CN" sz="1400"/>
              <a:t>, used to monitor a specific behavior</a:t>
            </a:r>
            <a:endParaRPr kumimoji="1" lang="zh-CN" altLang="en-US" sz="1400"/>
          </a:p>
        </p:txBody>
      </p:sp>
      <p:sp>
        <p:nvSpPr>
          <p:cNvPr id="15" name="文本框 14">
            <a:extLst>
              <a:ext uri="{FF2B5EF4-FFF2-40B4-BE49-F238E27FC236}">
                <a16:creationId xmlns:a16="http://schemas.microsoft.com/office/drawing/2014/main" id="{DCE5F97A-050E-708E-5536-71221CB945D4}"/>
              </a:ext>
            </a:extLst>
          </p:cNvPr>
          <p:cNvSpPr txBox="1"/>
          <p:nvPr/>
        </p:nvSpPr>
        <p:spPr>
          <a:xfrm>
            <a:off x="8010277" y="4922968"/>
            <a:ext cx="3618689" cy="1437381"/>
          </a:xfrm>
          <a:prstGeom prst="rect">
            <a:avLst/>
          </a:prstGeom>
          <a:noFill/>
        </p:spPr>
        <p:txBody>
          <a:bodyPr wrap="square" rtlCol="0">
            <a:spAutoFit/>
          </a:bodyPr>
          <a:lstStyle/>
          <a:p>
            <a:pPr>
              <a:lnSpc>
                <a:spcPct val="150000"/>
              </a:lnSpc>
            </a:pPr>
            <a:r>
              <a:rPr kumimoji="1" lang="en-US" altLang="zh-CN" b="1" err="1"/>
              <a:t>CovBin</a:t>
            </a:r>
            <a:endParaRPr kumimoji="1" lang="en-US" altLang="zh-CN" b="1"/>
          </a:p>
          <a:p>
            <a:pPr marL="285750" indent="-285750">
              <a:lnSpc>
                <a:spcPct val="150000"/>
              </a:lnSpc>
              <a:buFont typeface="Arial" panose="020B0604020202020204" pitchFamily="34" charset="0"/>
              <a:buChar char="•"/>
            </a:pPr>
            <a:r>
              <a:rPr kumimoji="1" lang="en" altLang="zh-CN" sz="1400"/>
              <a:t>Defined within </a:t>
            </a:r>
            <a:r>
              <a:rPr kumimoji="1" lang="en" altLang="zh-CN" sz="1400" err="1"/>
              <a:t>CoviPoint</a:t>
            </a:r>
            <a:r>
              <a:rPr kumimoji="1" lang="en" altLang="zh-CN" sz="1400"/>
              <a:t>, it represents the specific state expected to be achieved by the coverage point</a:t>
            </a:r>
            <a:endParaRPr kumimoji="1" lang="zh-CN" altLang="en-US" sz="1400"/>
          </a:p>
        </p:txBody>
      </p:sp>
      <p:sp>
        <p:nvSpPr>
          <p:cNvPr id="7" name="灯片编号占位符 1">
            <a:extLst>
              <a:ext uri="{FF2B5EF4-FFF2-40B4-BE49-F238E27FC236}">
                <a16:creationId xmlns:a16="http://schemas.microsoft.com/office/drawing/2014/main" id="{CAE92B12-708A-BC37-85B6-0769DB2F64AE}"/>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40</a:t>
            </a:r>
            <a:endParaRPr lang="zh-CN">
              <a:solidFill>
                <a:srgbClr val="B2B2B2"/>
              </a:solidFill>
            </a:endParaRPr>
          </a:p>
        </p:txBody>
      </p:sp>
      <p:pic>
        <p:nvPicPr>
          <p:cNvPr id="4" name="图片 3" descr="图片包含 文本&#10;&#10;AI 生成的内容可能不正确。">
            <a:extLst>
              <a:ext uri="{FF2B5EF4-FFF2-40B4-BE49-F238E27FC236}">
                <a16:creationId xmlns:a16="http://schemas.microsoft.com/office/drawing/2014/main" id="{6340A976-E95E-704A-CB16-06E434BC2275}"/>
              </a:ext>
            </a:extLst>
          </p:cNvPr>
          <p:cNvPicPr>
            <a:picLocks noChangeAspect="1"/>
          </p:cNvPicPr>
          <p:nvPr/>
        </p:nvPicPr>
        <p:blipFill>
          <a:blip r:embed="rId6"/>
          <a:stretch>
            <a:fillRect/>
          </a:stretch>
        </p:blipFill>
        <p:spPr>
          <a:xfrm>
            <a:off x="2150533" y="1022012"/>
            <a:ext cx="6680201" cy="3586311"/>
          </a:xfrm>
          <a:prstGeom prst="rect">
            <a:avLst/>
          </a:prstGeom>
          <a:ln>
            <a:solidFill>
              <a:srgbClr val="4472C4"/>
            </a:solidFill>
          </a:ln>
          <a:effectLst>
            <a:outerShdw blurRad="50800" dist="38100" dir="2700000">
              <a:srgbClr val="000000">
                <a:alpha val="40000"/>
              </a:srgbClr>
            </a:outerShdw>
          </a:effectLst>
        </p:spPr>
      </p:pic>
    </p:spTree>
    <p:extLst>
      <p:ext uri="{BB962C8B-B14F-4D97-AF65-F5344CB8AC3E}">
        <p14:creationId xmlns:p14="http://schemas.microsoft.com/office/powerpoint/2010/main" val="3010564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D66F9-8970-3ECF-AAFD-AB983C006478}"/>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23A3861A-7DFE-E9D6-DF6D-5CC6D4395419}"/>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2B53D4B1-9DC5-3F5A-28ED-57EAC2C20F16}"/>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F81B01CC-57F8-2D07-C0E7-EA1DDCE16004}"/>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957835AC-F795-7072-7E28-78F952EB0A0A}"/>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Function Coverage</a:t>
            </a:r>
          </a:p>
        </p:txBody>
      </p:sp>
      <p:sp>
        <p:nvSpPr>
          <p:cNvPr id="7" name="灯片编号占位符 1">
            <a:extLst>
              <a:ext uri="{FF2B5EF4-FFF2-40B4-BE49-F238E27FC236}">
                <a16:creationId xmlns:a16="http://schemas.microsoft.com/office/drawing/2014/main" id="{5D454FCA-E715-7D93-AD81-A687E916FEB5}"/>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41</a:t>
            </a:r>
            <a:endParaRPr lang="zh-CN">
              <a:solidFill>
                <a:srgbClr val="B2B2B2"/>
              </a:solidFill>
            </a:endParaRPr>
          </a:p>
        </p:txBody>
      </p:sp>
      <p:pic>
        <p:nvPicPr>
          <p:cNvPr id="8" name="图片 7" descr="文本&#10;&#10;AI 生成的内容可能不正确。">
            <a:extLst>
              <a:ext uri="{FF2B5EF4-FFF2-40B4-BE49-F238E27FC236}">
                <a16:creationId xmlns:a16="http://schemas.microsoft.com/office/drawing/2014/main" id="{DE20C5D2-1ADC-7B17-CBA5-28290E462387}"/>
              </a:ext>
            </a:extLst>
          </p:cNvPr>
          <p:cNvPicPr>
            <a:picLocks noChangeAspect="1"/>
          </p:cNvPicPr>
          <p:nvPr/>
        </p:nvPicPr>
        <p:blipFill>
          <a:blip r:embed="rId6"/>
          <a:stretch>
            <a:fillRect/>
          </a:stretch>
        </p:blipFill>
        <p:spPr>
          <a:xfrm>
            <a:off x="817034" y="2464904"/>
            <a:ext cx="8250766" cy="3054257"/>
          </a:xfrm>
          <a:prstGeom prst="rect">
            <a:avLst/>
          </a:prstGeom>
        </p:spPr>
      </p:pic>
      <p:sp>
        <p:nvSpPr>
          <p:cNvPr id="12" name="文本框 11">
            <a:extLst>
              <a:ext uri="{FF2B5EF4-FFF2-40B4-BE49-F238E27FC236}">
                <a16:creationId xmlns:a16="http://schemas.microsoft.com/office/drawing/2014/main" id="{ACA46F8D-2743-F48B-6462-AF539ED8DBE7}"/>
              </a:ext>
            </a:extLst>
          </p:cNvPr>
          <p:cNvSpPr txBox="1"/>
          <p:nvPr/>
        </p:nvSpPr>
        <p:spPr>
          <a:xfrm>
            <a:off x="1264356" y="1535289"/>
            <a:ext cx="184731" cy="400110"/>
          </a:xfrm>
          <a:prstGeom prst="rect">
            <a:avLst/>
          </a:prstGeom>
          <a:noFill/>
        </p:spPr>
        <p:txBody>
          <a:bodyPr wrap="none" rtlCol="0">
            <a:spAutoFit/>
          </a:bodyPr>
          <a:lstStyle/>
          <a:p>
            <a:endParaRPr kumimoji="1" lang="zh-CN" altLang="en-US" sz="2000" b="1"/>
          </a:p>
        </p:txBody>
      </p:sp>
      <p:pic>
        <p:nvPicPr>
          <p:cNvPr id="16" name="图片 15" descr="文本&#10;&#10;AI 生成的内容可能不正确。">
            <a:extLst>
              <a:ext uri="{FF2B5EF4-FFF2-40B4-BE49-F238E27FC236}">
                <a16:creationId xmlns:a16="http://schemas.microsoft.com/office/drawing/2014/main" id="{F830A834-235D-BEBA-5E09-0DE06A2883D0}"/>
              </a:ext>
            </a:extLst>
          </p:cNvPr>
          <p:cNvPicPr>
            <a:picLocks noChangeAspect="1"/>
          </p:cNvPicPr>
          <p:nvPr/>
        </p:nvPicPr>
        <p:blipFill>
          <a:blip r:embed="rId7">
            <a:extLst>
              <a:ext uri="{28A0092B-C50C-407E-A947-70E740481C1C}">
                <a14:useLocalDpi xmlns:a14="http://schemas.microsoft.com/office/drawing/2010/main" val="0"/>
              </a:ext>
            </a:extLst>
          </a:blip>
          <a:srcRect l="4784" t="11578" r="11549" b="12990"/>
          <a:stretch/>
        </p:blipFill>
        <p:spPr>
          <a:xfrm>
            <a:off x="820531" y="1351744"/>
            <a:ext cx="10826038" cy="936204"/>
          </a:xfrm>
          <a:prstGeom prst="rect">
            <a:avLst/>
          </a:prstGeom>
          <a:effectLst>
            <a:outerShdw blurRad="50800" dist="38100" dir="2700000" algn="tl" rotWithShape="0">
              <a:prstClr val="black">
                <a:alpha val="40000"/>
              </a:prstClr>
            </a:outerShdw>
          </a:effectLst>
        </p:spPr>
      </p:pic>
      <p:sp>
        <p:nvSpPr>
          <p:cNvPr id="18" name="文本框 17">
            <a:extLst>
              <a:ext uri="{FF2B5EF4-FFF2-40B4-BE49-F238E27FC236}">
                <a16:creationId xmlns:a16="http://schemas.microsoft.com/office/drawing/2014/main" id="{7640CD80-1933-E59B-644E-F924188D7616}"/>
              </a:ext>
            </a:extLst>
          </p:cNvPr>
          <p:cNvSpPr txBox="1"/>
          <p:nvPr/>
        </p:nvSpPr>
        <p:spPr>
          <a:xfrm>
            <a:off x="1017181" y="1730878"/>
            <a:ext cx="5074814" cy="492443"/>
          </a:xfrm>
          <a:prstGeom prst="rect">
            <a:avLst/>
          </a:prstGeom>
          <a:noFill/>
        </p:spPr>
        <p:txBody>
          <a:bodyPr wrap="square" lIns="91440" tIns="45720" rIns="91440" bIns="45720" rtlCol="0" anchor="t">
            <a:spAutoFit/>
          </a:bodyPr>
          <a:lstStyle/>
          <a:p>
            <a:r>
              <a:rPr kumimoji="1" lang="en-US" altLang="zh-CN" sz="2600" b="1">
                <a:solidFill>
                  <a:schemeClr val="bg1"/>
                </a:solidFill>
                <a:ea typeface="宋体"/>
              </a:rPr>
              <a:t>$ cat </a:t>
            </a:r>
            <a:r>
              <a:rPr kumimoji="1" lang="en-US" altLang="zh-CN" sz="2600" b="1" err="1">
                <a:solidFill>
                  <a:schemeClr val="bg1"/>
                </a:solidFill>
                <a:ea typeface="宋体"/>
              </a:rPr>
              <a:t>src</a:t>
            </a:r>
            <a:r>
              <a:rPr kumimoji="1" lang="en-US" altLang="zh-CN" sz="2600" b="1">
                <a:solidFill>
                  <a:schemeClr val="bg1"/>
                </a:solidFill>
                <a:ea typeface="宋体"/>
              </a:rPr>
              <a:t>/</a:t>
            </a:r>
            <a:r>
              <a:rPr kumimoji="1" lang="en-US" altLang="zh-CN" sz="2600" b="1" err="1">
                <a:solidFill>
                  <a:schemeClr val="bg1"/>
                </a:solidFill>
                <a:ea typeface="宋体"/>
              </a:rPr>
              <a:t>function_coverage.py</a:t>
            </a:r>
            <a:endParaRPr lang="en-US" altLang="zh-CN" sz="2600" b="1">
              <a:solidFill>
                <a:schemeClr val="bg1"/>
              </a:solidFill>
              <a:ea typeface="宋体"/>
              <a:cs typeface="Calibri"/>
            </a:endParaRPr>
          </a:p>
        </p:txBody>
      </p:sp>
      <p:sp>
        <p:nvSpPr>
          <p:cNvPr id="20" name="文本框 19">
            <a:extLst>
              <a:ext uri="{FF2B5EF4-FFF2-40B4-BE49-F238E27FC236}">
                <a16:creationId xmlns:a16="http://schemas.microsoft.com/office/drawing/2014/main" id="{F050AF50-BDFD-7FFA-E6EA-745D5E2519F4}"/>
              </a:ext>
            </a:extLst>
          </p:cNvPr>
          <p:cNvSpPr txBox="1"/>
          <p:nvPr/>
        </p:nvSpPr>
        <p:spPr>
          <a:xfrm>
            <a:off x="1017181" y="1417672"/>
            <a:ext cx="3104889" cy="400110"/>
          </a:xfrm>
          <a:prstGeom prst="rect">
            <a:avLst/>
          </a:prstGeom>
          <a:noFill/>
        </p:spPr>
        <p:txBody>
          <a:bodyPr wrap="none" lIns="91440" tIns="45720" rIns="91440" bIns="45720" rtlCol="0" anchor="t">
            <a:spAutoFit/>
          </a:bodyPr>
          <a:lstStyle/>
          <a:p>
            <a:r>
              <a:rPr kumimoji="1" lang="en-US" altLang="zh-CN" sz="2000">
                <a:solidFill>
                  <a:srgbClr val="FFC000"/>
                </a:solidFill>
                <a:ea typeface="宋体"/>
              </a:rPr>
              <a:t># Define Function Coverage </a:t>
            </a:r>
            <a:endParaRPr lang="en-US" altLang="zh-CN" sz="2000">
              <a:solidFill>
                <a:srgbClr val="FFC000"/>
              </a:solidFill>
              <a:ea typeface="宋体"/>
              <a:cs typeface="Calibri"/>
            </a:endParaRPr>
          </a:p>
        </p:txBody>
      </p:sp>
      <p:sp>
        <p:nvSpPr>
          <p:cNvPr id="24" name="矩形 23">
            <a:extLst>
              <a:ext uri="{FF2B5EF4-FFF2-40B4-BE49-F238E27FC236}">
                <a16:creationId xmlns:a16="http://schemas.microsoft.com/office/drawing/2014/main" id="{022A78E6-27CE-81CB-1475-659974215FC3}"/>
              </a:ext>
            </a:extLst>
          </p:cNvPr>
          <p:cNvSpPr/>
          <p:nvPr/>
        </p:nvSpPr>
        <p:spPr>
          <a:xfrm>
            <a:off x="1257048" y="4096192"/>
            <a:ext cx="7035614" cy="454787"/>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C46E2E59-6BAE-700C-F828-175D49A0117E}"/>
              </a:ext>
            </a:extLst>
          </p:cNvPr>
          <p:cNvSpPr txBox="1"/>
          <p:nvPr/>
        </p:nvSpPr>
        <p:spPr>
          <a:xfrm>
            <a:off x="9524483" y="2899661"/>
            <a:ext cx="1845442" cy="369332"/>
          </a:xfrm>
          <a:prstGeom prst="rect">
            <a:avLst/>
          </a:prstGeom>
          <a:noFill/>
        </p:spPr>
        <p:txBody>
          <a:bodyPr wrap="none" rtlCol="0">
            <a:spAutoFit/>
          </a:bodyPr>
          <a:lstStyle/>
          <a:p>
            <a:r>
              <a:rPr kumimoji="1" lang="en-US" altLang="zh-CN">
                <a:solidFill>
                  <a:srgbClr val="FF0000"/>
                </a:solidFill>
              </a:rPr>
              <a:t>Define </a:t>
            </a:r>
            <a:r>
              <a:rPr kumimoji="1" lang="en-US" altLang="zh-CN" err="1">
                <a:solidFill>
                  <a:srgbClr val="FF0000"/>
                </a:solidFill>
              </a:rPr>
              <a:t>CovGroup</a:t>
            </a:r>
            <a:endParaRPr kumimoji="1" lang="zh-CN" altLang="en-US">
              <a:solidFill>
                <a:srgbClr val="FF0000"/>
              </a:solidFill>
            </a:endParaRPr>
          </a:p>
        </p:txBody>
      </p:sp>
      <p:sp>
        <p:nvSpPr>
          <p:cNvPr id="28" name="文本框 27">
            <a:extLst>
              <a:ext uri="{FF2B5EF4-FFF2-40B4-BE49-F238E27FC236}">
                <a16:creationId xmlns:a16="http://schemas.microsoft.com/office/drawing/2014/main" id="{B8F7B04F-8963-5A60-7FC4-CB5327D06C3D}"/>
              </a:ext>
            </a:extLst>
          </p:cNvPr>
          <p:cNvSpPr txBox="1"/>
          <p:nvPr/>
        </p:nvSpPr>
        <p:spPr>
          <a:xfrm>
            <a:off x="9524483" y="3589007"/>
            <a:ext cx="1851789" cy="369332"/>
          </a:xfrm>
          <a:prstGeom prst="rect">
            <a:avLst/>
          </a:prstGeom>
          <a:noFill/>
        </p:spPr>
        <p:txBody>
          <a:bodyPr wrap="none" rtlCol="0">
            <a:spAutoFit/>
          </a:bodyPr>
          <a:lstStyle/>
          <a:p>
            <a:r>
              <a:rPr kumimoji="1" lang="en-US" altLang="zh-CN"/>
              <a:t>Define </a:t>
            </a:r>
            <a:r>
              <a:rPr kumimoji="1" lang="en-US" altLang="zh-CN" err="1"/>
              <a:t>CovPoint</a:t>
            </a:r>
            <a:endParaRPr kumimoji="1" lang="zh-CN" altLang="en-US"/>
          </a:p>
        </p:txBody>
      </p:sp>
      <p:sp>
        <p:nvSpPr>
          <p:cNvPr id="30" name="文本框 29">
            <a:extLst>
              <a:ext uri="{FF2B5EF4-FFF2-40B4-BE49-F238E27FC236}">
                <a16:creationId xmlns:a16="http://schemas.microsoft.com/office/drawing/2014/main" id="{E5C28896-8270-3100-76A3-2C605B0704C5}"/>
              </a:ext>
            </a:extLst>
          </p:cNvPr>
          <p:cNvSpPr txBox="1"/>
          <p:nvPr/>
        </p:nvSpPr>
        <p:spPr>
          <a:xfrm>
            <a:off x="9524483" y="4325346"/>
            <a:ext cx="1659429" cy="369332"/>
          </a:xfrm>
          <a:prstGeom prst="rect">
            <a:avLst/>
          </a:prstGeom>
          <a:noFill/>
        </p:spPr>
        <p:txBody>
          <a:bodyPr wrap="none" rtlCol="0">
            <a:spAutoFit/>
          </a:bodyPr>
          <a:lstStyle/>
          <a:p>
            <a:r>
              <a:rPr kumimoji="1" lang="en-US" altLang="zh-CN"/>
              <a:t>Define </a:t>
            </a:r>
            <a:r>
              <a:rPr kumimoji="1" lang="en-US" altLang="zh-CN" err="1"/>
              <a:t>CovBin</a:t>
            </a:r>
            <a:endParaRPr kumimoji="1" lang="zh-CN" altLang="en-US"/>
          </a:p>
        </p:txBody>
      </p:sp>
      <p:cxnSp>
        <p:nvCxnSpPr>
          <p:cNvPr id="10" name="直线箭头连接符 9">
            <a:extLst>
              <a:ext uri="{FF2B5EF4-FFF2-40B4-BE49-F238E27FC236}">
                <a16:creationId xmlns:a16="http://schemas.microsoft.com/office/drawing/2014/main" id="{FAF332CD-6DFD-5146-4B53-D9665D51848B}"/>
              </a:ext>
            </a:extLst>
          </p:cNvPr>
          <p:cNvCxnSpPr/>
          <p:nvPr/>
        </p:nvCxnSpPr>
        <p:spPr>
          <a:xfrm flipV="1">
            <a:off x="8306602" y="3195587"/>
            <a:ext cx="1299411" cy="1129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B8BFB20-FD26-0B82-C558-A3A3BE5A5E9D}"/>
              </a:ext>
            </a:extLst>
          </p:cNvPr>
          <p:cNvSpPr/>
          <p:nvPr/>
        </p:nvSpPr>
        <p:spPr>
          <a:xfrm>
            <a:off x="1257048" y="4580282"/>
            <a:ext cx="7049554" cy="742429"/>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5B20FE95-1F33-7AE6-8DB7-C603A1497EB5}"/>
              </a:ext>
            </a:extLst>
          </p:cNvPr>
          <p:cNvCxnSpPr/>
          <p:nvPr/>
        </p:nvCxnSpPr>
        <p:spPr>
          <a:xfrm flipV="1">
            <a:off x="8306602" y="3878981"/>
            <a:ext cx="1299411" cy="106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0810A7A-30FF-A740-370C-9EFE2D4678AF}"/>
              </a:ext>
            </a:extLst>
          </p:cNvPr>
          <p:cNvSpPr/>
          <p:nvPr/>
        </p:nvSpPr>
        <p:spPr>
          <a:xfrm>
            <a:off x="3283469" y="5134765"/>
            <a:ext cx="3569717" cy="217250"/>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线箭头连接符 18">
            <a:extLst>
              <a:ext uri="{FF2B5EF4-FFF2-40B4-BE49-F238E27FC236}">
                <a16:creationId xmlns:a16="http://schemas.microsoft.com/office/drawing/2014/main" id="{88F4BEC3-3B7B-75A6-348E-2A8992373B54}"/>
              </a:ext>
            </a:extLst>
          </p:cNvPr>
          <p:cNvCxnSpPr>
            <a:stCxn id="15" idx="3"/>
            <a:endCxn id="30" idx="1"/>
          </p:cNvCxnSpPr>
          <p:nvPr/>
        </p:nvCxnSpPr>
        <p:spPr>
          <a:xfrm flipV="1">
            <a:off x="6853186" y="4510012"/>
            <a:ext cx="2671297" cy="73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76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3" presetClass="emph" presetSubtype="2" fill="hold" nodeType="withEffect">
                                  <p:stCondLst>
                                    <p:cond delay="0"/>
                                  </p:stCondLst>
                                  <p:childTnLst>
                                    <p:animClr clrSpc="rgb" dir="cw">
                                      <p:cBhvr override="childStyle">
                                        <p:cTn id="10" dur="500" fill="hold"/>
                                        <p:tgtEl>
                                          <p:spTgt spid="26">
                                            <p:txEl>
                                              <p:pRg st="0" end="0"/>
                                            </p:txEl>
                                          </p:spTgt>
                                        </p:tgtEl>
                                        <p:attrNameLst>
                                          <p:attrName>style.color</p:attrName>
                                        </p:attrNameLst>
                                      </p:cBhvr>
                                      <p:to>
                                        <a:schemeClr val="tx1"/>
                                      </p:to>
                                    </p:animClr>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 presetClass="emph" presetSubtype="2" fill="hold" nodeType="withEffect">
                                  <p:stCondLst>
                                    <p:cond delay="0"/>
                                  </p:stCondLst>
                                  <p:childTnLst>
                                    <p:animClr clrSpc="rgb" dir="cw">
                                      <p:cBhvr override="childStyle">
                                        <p:cTn id="16" dur="500" fill="hold"/>
                                        <p:tgtEl>
                                          <p:spTgt spid="28">
                                            <p:txEl>
                                              <p:pRg st="0" end="0"/>
                                            </p:txEl>
                                          </p:spTgt>
                                        </p:tgtEl>
                                        <p:attrNameLst>
                                          <p:attrName>style.color</p:attrName>
                                        </p:attrNameLst>
                                      </p:cBhvr>
                                      <p:to>
                                        <a:srgbClr val="FF2600"/>
                                      </p:to>
                                    </p:animClr>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3" presetClass="emph" presetSubtype="2" fill="hold" nodeType="withEffect">
                                  <p:stCondLst>
                                    <p:cond delay="0"/>
                                  </p:stCondLst>
                                  <p:childTnLst>
                                    <p:animClr clrSpc="rgb" dir="cw">
                                      <p:cBhvr override="childStyle">
                                        <p:cTn id="24" dur="500" fill="hold"/>
                                        <p:tgtEl>
                                          <p:spTgt spid="28">
                                            <p:txEl>
                                              <p:pRg st="0" end="0"/>
                                            </p:txEl>
                                          </p:spTgt>
                                        </p:tgtEl>
                                        <p:attrNameLst>
                                          <p:attrName>style.color</p:attrName>
                                        </p:attrNameLst>
                                      </p:cBhvr>
                                      <p:to>
                                        <a:schemeClr val="tx1"/>
                                      </p:to>
                                    </p:animClr>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3" presetClass="emph" presetSubtype="2" fill="hold" nodeType="withEffect">
                                  <p:stCondLst>
                                    <p:cond delay="0"/>
                                  </p:stCondLst>
                                  <p:childTnLst>
                                    <p:animClr clrSpc="rgb" dir="cw">
                                      <p:cBhvr override="childStyle">
                                        <p:cTn id="30" dur="500" fill="hold"/>
                                        <p:tgtEl>
                                          <p:spTgt spid="30">
                                            <p:txEl>
                                              <p:pRg st="0" end="0"/>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animBg="1"/>
      <p:bldP spid="11" grpId="1"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C6DB0-BEB1-EB97-5399-684756F8F3E7}"/>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AA32AEB5-1F84-091F-792C-F361DBAFDF17}"/>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pPr>
            <a:r>
              <a:rPr lang="en" altLang="zh-CN">
                <a:solidFill>
                  <a:schemeClr val="tx1"/>
                </a:solidFill>
                <a:latin typeface="+mj-lt"/>
              </a:rPr>
              <a:t>Asynchronous</a:t>
            </a:r>
          </a:p>
        </p:txBody>
      </p:sp>
      <p:cxnSp>
        <p:nvCxnSpPr>
          <p:cNvPr id="3" name="直接连接符 2">
            <a:extLst>
              <a:ext uri="{FF2B5EF4-FFF2-40B4-BE49-F238E27FC236}">
                <a16:creationId xmlns:a16="http://schemas.microsoft.com/office/drawing/2014/main" id="{C5612E7D-6EC1-0CBA-E686-5FF6222EE73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412A1086-84BF-6A81-A193-3F466037B12D}"/>
              </a:ext>
            </a:extLst>
          </p:cNvPr>
          <p:cNvSpPr>
            <a:spLocks noGrp="1"/>
          </p:cNvSpPr>
          <p:nvPr>
            <p:ph type="sldNum" sz="quarter" idx="12"/>
          </p:nvPr>
        </p:nvSpPr>
        <p:spPr>
          <a:xfrm>
            <a:off x="8610600" y="6356350"/>
            <a:ext cx="2737005" cy="365125"/>
          </a:xfrm>
        </p:spPr>
        <p:txBody>
          <a:bodyPr/>
          <a:lstStyle/>
          <a:p>
            <a:r>
              <a:rPr lang="en-US" altLang="zh-CN">
                <a:solidFill>
                  <a:srgbClr val="B2B2B2"/>
                </a:solidFill>
                <a:ea typeface="宋体"/>
              </a:rPr>
              <a:t>42</a:t>
            </a:r>
            <a:endParaRPr lang="zh-CN" altLang="en-US">
              <a:solidFill>
                <a:srgbClr val="B2B2B2"/>
              </a:solidFill>
              <a:ea typeface="宋体"/>
              <a:cs typeface="Calibri"/>
            </a:endParaRPr>
          </a:p>
        </p:txBody>
      </p:sp>
      <p:pic>
        <p:nvPicPr>
          <p:cNvPr id="4" name="图片 3" descr="图片包含 图示&#10;&#10;AI 生成的内容可能不正确。">
            <a:extLst>
              <a:ext uri="{FF2B5EF4-FFF2-40B4-BE49-F238E27FC236}">
                <a16:creationId xmlns:a16="http://schemas.microsoft.com/office/drawing/2014/main" id="{BF094160-DFD0-D616-4B6C-F5FD8A9DC423}"/>
              </a:ext>
            </a:extLst>
          </p:cNvPr>
          <p:cNvPicPr>
            <a:picLocks noChangeAspect="1"/>
          </p:cNvPicPr>
          <p:nvPr/>
        </p:nvPicPr>
        <p:blipFill>
          <a:blip r:embed="rId6"/>
          <a:stretch>
            <a:fillRect/>
          </a:stretch>
        </p:blipFill>
        <p:spPr>
          <a:xfrm>
            <a:off x="1222875" y="1613067"/>
            <a:ext cx="4542657" cy="3966134"/>
          </a:xfrm>
          <a:prstGeom prst="rect">
            <a:avLst/>
          </a:prstGeom>
        </p:spPr>
      </p:pic>
      <p:pic>
        <p:nvPicPr>
          <p:cNvPr id="9" name="图片 8">
            <a:extLst>
              <a:ext uri="{FF2B5EF4-FFF2-40B4-BE49-F238E27FC236}">
                <a16:creationId xmlns:a16="http://schemas.microsoft.com/office/drawing/2014/main" id="{958AAC3A-60A3-8997-DBFF-72E765D20C2A}"/>
              </a:ext>
            </a:extLst>
          </p:cNvPr>
          <p:cNvPicPr>
            <a:picLocks noChangeAspect="1"/>
          </p:cNvPicPr>
          <p:nvPr/>
        </p:nvPicPr>
        <p:blipFill>
          <a:blip r:embed="rId7"/>
          <a:stretch>
            <a:fillRect/>
          </a:stretch>
        </p:blipFill>
        <p:spPr>
          <a:xfrm>
            <a:off x="6248450" y="1680444"/>
            <a:ext cx="3867702" cy="3652488"/>
          </a:xfrm>
          <a:prstGeom prst="rect">
            <a:avLst/>
          </a:prstGeom>
          <a:ln>
            <a:solidFill>
              <a:srgbClr val="4472C4"/>
            </a:solidFill>
          </a:ln>
          <a:effectLst>
            <a:outerShdw blurRad="50800" dist="38100" dir="2700000" algn="tl" rotWithShape="0">
              <a:prstClr val="black">
                <a:alpha val="40000"/>
              </a:prstClr>
            </a:outerShdw>
          </a:effectLst>
        </p:spPr>
      </p:pic>
      <p:pic>
        <p:nvPicPr>
          <p:cNvPr id="1026" name="Picture 2">
            <a:extLst>
              <a:ext uri="{FF2B5EF4-FFF2-40B4-BE49-F238E27FC236}">
                <a16:creationId xmlns:a16="http://schemas.microsoft.com/office/drawing/2014/main" id="{FF48E5F5-2196-B30B-DB49-445A300B75D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3301" y="1322834"/>
            <a:ext cx="4318000" cy="4546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9131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 calcmode="lin" valueType="num">
                                      <p:cBhvr additive="base">
                                        <p:cTn id="9" dur="500" fill="hold"/>
                                        <p:tgtEl>
                                          <p:spTgt spid="1026"/>
                                        </p:tgtEl>
                                        <p:attrNameLst>
                                          <p:attrName>ppt_x</p:attrName>
                                        </p:attrNameLst>
                                      </p:cBhvr>
                                      <p:tavLst>
                                        <p:tav tm="0">
                                          <p:val>
                                            <p:strVal val="#ppt_x"/>
                                          </p:val>
                                        </p:tav>
                                        <p:tav tm="100000">
                                          <p:val>
                                            <p:strVal val="#ppt_x"/>
                                          </p:val>
                                        </p:tav>
                                      </p:tavLst>
                                    </p:anim>
                                    <p:anim calcmode="lin" valueType="num">
                                      <p:cBhvr additive="base">
                                        <p:cTn id="1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A0FBB-A8DF-ADEE-5ADC-741894FE5D4E}"/>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39F7BF4-F7FB-8444-A3D2-216877B8B746}"/>
              </a:ext>
            </a:extLst>
          </p:cNvPr>
          <p:cNvSpPr txBox="1"/>
          <p:nvPr>
            <p:custDataLst>
              <p:tags r:id="rId2"/>
            </p:custDataLst>
          </p:nvPr>
        </p:nvSpPr>
        <p:spPr>
          <a:xfrm>
            <a:off x="685708" y="249003"/>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pPr>
            <a:r>
              <a:rPr lang="en" altLang="zh-CN">
                <a:solidFill>
                  <a:schemeClr val="tx1"/>
                </a:solidFill>
                <a:latin typeface="+mj-lt"/>
              </a:rPr>
              <a:t>Asynchronous</a:t>
            </a:r>
          </a:p>
        </p:txBody>
      </p:sp>
      <p:cxnSp>
        <p:nvCxnSpPr>
          <p:cNvPr id="3" name="直接连接符 2">
            <a:extLst>
              <a:ext uri="{FF2B5EF4-FFF2-40B4-BE49-F238E27FC236}">
                <a16:creationId xmlns:a16="http://schemas.microsoft.com/office/drawing/2014/main" id="{77506E18-1CF0-6476-3356-C79592F61E2B}"/>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4305A9FE-1165-BB0C-0644-6228CEAB7E1D}"/>
              </a:ext>
            </a:extLst>
          </p:cNvPr>
          <p:cNvSpPr>
            <a:spLocks noGrp="1"/>
          </p:cNvSpPr>
          <p:nvPr>
            <p:ph type="sldNum" sz="quarter" idx="12"/>
          </p:nvPr>
        </p:nvSpPr>
        <p:spPr>
          <a:xfrm>
            <a:off x="8610600" y="6356350"/>
            <a:ext cx="2737005" cy="365125"/>
          </a:xfrm>
        </p:spPr>
        <p:txBody>
          <a:bodyPr/>
          <a:lstStyle/>
          <a:p>
            <a:r>
              <a:rPr lang="en-US" altLang="zh-CN">
                <a:solidFill>
                  <a:srgbClr val="B2B2B2"/>
                </a:solidFill>
                <a:ea typeface="宋体"/>
              </a:rPr>
              <a:t>43</a:t>
            </a:r>
            <a:endParaRPr lang="zh-CN" altLang="en-US">
              <a:solidFill>
                <a:srgbClr val="B2B2B2"/>
              </a:solidFill>
              <a:ea typeface="宋体"/>
              <a:cs typeface="Calibri"/>
            </a:endParaRPr>
          </a:p>
        </p:txBody>
      </p:sp>
      <p:pic>
        <p:nvPicPr>
          <p:cNvPr id="2" name="图片 1">
            <a:extLst>
              <a:ext uri="{FF2B5EF4-FFF2-40B4-BE49-F238E27FC236}">
                <a16:creationId xmlns:a16="http://schemas.microsoft.com/office/drawing/2014/main" id="{6C2B5FD5-A73E-C223-7587-F2C131E1CFFE}"/>
              </a:ext>
            </a:extLst>
          </p:cNvPr>
          <p:cNvPicPr>
            <a:picLocks noChangeAspect="1"/>
          </p:cNvPicPr>
          <p:nvPr/>
        </p:nvPicPr>
        <p:blipFill>
          <a:blip r:embed="rId6"/>
          <a:stretch>
            <a:fillRect/>
          </a:stretch>
        </p:blipFill>
        <p:spPr>
          <a:xfrm>
            <a:off x="6634084" y="1423072"/>
            <a:ext cx="4362773" cy="4011855"/>
          </a:xfrm>
          <a:prstGeom prst="rect">
            <a:avLst/>
          </a:prstGeom>
          <a:ln>
            <a:solidFill>
              <a:srgbClr val="4472C4"/>
            </a:solidFill>
          </a:ln>
          <a:effectLst>
            <a:outerShdw blurRad="50800" dist="38100" dir="2700000" algn="tl" rotWithShape="0">
              <a:prstClr val="black">
                <a:alpha val="40000"/>
              </a:prstClr>
            </a:outerShdw>
          </a:effectLst>
        </p:spPr>
      </p:pic>
      <p:pic>
        <p:nvPicPr>
          <p:cNvPr id="2054" name="Picture 6">
            <a:extLst>
              <a:ext uri="{FF2B5EF4-FFF2-40B4-BE49-F238E27FC236}">
                <a16:creationId xmlns:a16="http://schemas.microsoft.com/office/drawing/2014/main" id="{43315793-A59D-E5C0-06A2-AD0D484ED0B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5143" y="1423072"/>
            <a:ext cx="3415495" cy="41839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线箭头连接符 4">
            <a:extLst>
              <a:ext uri="{FF2B5EF4-FFF2-40B4-BE49-F238E27FC236}">
                <a16:creationId xmlns:a16="http://schemas.microsoft.com/office/drawing/2014/main" id="{9480EB16-4D9A-B530-3110-ECE41B9C6347}"/>
              </a:ext>
            </a:extLst>
          </p:cNvPr>
          <p:cNvCxnSpPr>
            <a:cxnSpLocks/>
          </p:cNvCxnSpPr>
          <p:nvPr/>
        </p:nvCxnSpPr>
        <p:spPr>
          <a:xfrm>
            <a:off x="5122786" y="1919850"/>
            <a:ext cx="0" cy="3190425"/>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93EC7B3-7545-CFB0-84D4-9D5D84D2EEF1}"/>
              </a:ext>
            </a:extLst>
          </p:cNvPr>
          <p:cNvSpPr txBox="1"/>
          <p:nvPr/>
        </p:nvSpPr>
        <p:spPr>
          <a:xfrm>
            <a:off x="4600046" y="1423072"/>
            <a:ext cx="1045479" cy="369332"/>
          </a:xfrm>
          <a:prstGeom prst="rect">
            <a:avLst/>
          </a:prstGeom>
          <a:noFill/>
        </p:spPr>
        <p:txBody>
          <a:bodyPr wrap="none" rtlCol="0">
            <a:spAutoFit/>
          </a:bodyPr>
          <a:lstStyle/>
          <a:p>
            <a:r>
              <a:rPr kumimoji="1" lang="en-US" altLang="zh-CN"/>
              <a:t>Sim Time</a:t>
            </a:r>
            <a:endParaRPr kumimoji="1" lang="zh-CN" altLang="en-US"/>
          </a:p>
        </p:txBody>
      </p:sp>
    </p:spTree>
    <p:custDataLst>
      <p:tags r:id="rId1"/>
    </p:custDataLst>
    <p:extLst>
      <p:ext uri="{BB962C8B-B14F-4D97-AF65-F5344CB8AC3E}">
        <p14:creationId xmlns:p14="http://schemas.microsoft.com/office/powerpoint/2010/main" val="4069419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C8854-722B-57CA-F91E-B114B0F2ED3E}"/>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FBBE9327-7A3F-C416-88BC-301D15BA2EB5}"/>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8E311D54-F1AA-77DE-37A1-155CF1F84E9C}"/>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1D9373FD-3E09-193D-4C7E-A1AF5214AB1B}"/>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E882BBB7-00A1-1F36-8505-3712101BE2C4}"/>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err="1">
                <a:solidFill>
                  <a:schemeClr val="tx1"/>
                </a:solidFill>
                <a:latin typeface="+mj-lt"/>
                <a:ea typeface="微软雅黑"/>
                <a:cs typeface="Times New Roman"/>
              </a:rPr>
              <a:t>XSPdb</a:t>
            </a:r>
            <a:endParaRPr lang="zh-CN" altLang="en-US" sz="3600">
              <a:solidFill>
                <a:schemeClr val="tx1"/>
              </a:solidFill>
              <a:latin typeface="+mj-lt"/>
              <a:ea typeface="微软雅黑"/>
              <a:cs typeface="Times New Roman"/>
            </a:endParaRPr>
          </a:p>
        </p:txBody>
      </p:sp>
      <p:sp>
        <p:nvSpPr>
          <p:cNvPr id="14" name="灯片编号占位符 1">
            <a:extLst>
              <a:ext uri="{FF2B5EF4-FFF2-40B4-BE49-F238E27FC236}">
                <a16:creationId xmlns:a16="http://schemas.microsoft.com/office/drawing/2014/main" id="{A485E8C5-E433-3E2D-881F-4CFD3C954A4E}"/>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44</a:t>
            </a:r>
            <a:endParaRPr lang="zh-CN">
              <a:solidFill>
                <a:srgbClr val="B2B2B2"/>
              </a:solidFill>
            </a:endParaRPr>
          </a:p>
        </p:txBody>
      </p:sp>
      <p:sp>
        <p:nvSpPr>
          <p:cNvPr id="13" name="内容占位符 10">
            <a:extLst>
              <a:ext uri="{FF2B5EF4-FFF2-40B4-BE49-F238E27FC236}">
                <a16:creationId xmlns:a16="http://schemas.microsoft.com/office/drawing/2014/main" id="{CB910F52-1508-AF21-64A2-BAF9AA6B9F9B}"/>
              </a:ext>
            </a:extLst>
          </p:cNvPr>
          <p:cNvSpPr>
            <a:spLocks noGrp="1"/>
          </p:cNvSpPr>
          <p:nvPr>
            <p:ph idx="1"/>
          </p:nvPr>
        </p:nvSpPr>
        <p:spPr>
          <a:xfrm>
            <a:off x="815009" y="1097915"/>
            <a:ext cx="10515600" cy="5070630"/>
          </a:xfrm>
        </p:spPr>
        <p:txBody>
          <a:bodyPr>
            <a:normAutofit lnSpcReduction="10000"/>
          </a:bodyPr>
          <a:lstStyle/>
          <a:p>
            <a:pPr>
              <a:lnSpc>
                <a:spcPct val="100000"/>
              </a:lnSpc>
            </a:pPr>
            <a:r>
              <a:rPr lang="en-US" altLang="zh-CN" dirty="0">
                <a:solidFill>
                  <a:srgbClr val="008598"/>
                </a:solidFill>
              </a:rPr>
              <a:t> Purpose</a:t>
            </a:r>
          </a:p>
          <a:p>
            <a:pPr lvl="1">
              <a:lnSpc>
                <a:spcPct val="150000"/>
              </a:lnSpc>
            </a:pPr>
            <a:r>
              <a:rPr lang="en" altLang="zh-CN" b="0" i="0">
                <a:effectLst/>
                <a:ea typeface="PingFang SC" panose="020B0400000000000000" pitchFamily="34" charset="-122"/>
              </a:rPr>
              <a:t>Need</a:t>
            </a:r>
            <a:r>
              <a:rPr lang="zh-CN" altLang="en-US" b="0" i="0">
                <a:effectLst/>
                <a:ea typeface="PingFang SC" panose="020B0400000000000000" pitchFamily="34" charset="-122"/>
              </a:rPr>
              <a:t> </a:t>
            </a:r>
            <a:r>
              <a:rPr lang="en-US" altLang="zh-CN" b="0" i="0">
                <a:effectLst/>
                <a:ea typeface="PingFang SC" panose="020B0400000000000000" pitchFamily="34" charset="-122"/>
              </a:rPr>
              <a:t>Some</a:t>
            </a:r>
            <a:r>
              <a:rPr lang="zh-CN" altLang="en-US" b="0" i="0">
                <a:effectLst/>
                <a:ea typeface="PingFang SC" panose="020B0400000000000000" pitchFamily="34" charset="-122"/>
              </a:rPr>
              <a:t> </a:t>
            </a:r>
            <a:r>
              <a:rPr lang="en-US" altLang="zh-CN" b="1">
                <a:ea typeface="PingFang SC" panose="020B0400000000000000" pitchFamily="34" charset="-122"/>
              </a:rPr>
              <a:t>H</a:t>
            </a:r>
            <a:r>
              <a:rPr lang="en-US" altLang="zh-CN" b="1" i="0">
                <a:effectLst/>
                <a:ea typeface="PingFang SC" panose="020B0400000000000000" pitchFamily="34" charset="-122"/>
              </a:rPr>
              <a:t>igh-Level</a:t>
            </a:r>
            <a:r>
              <a:rPr lang="zh-CN" altLang="en-US" b="1" i="0">
                <a:effectLst/>
                <a:ea typeface="PingFang SC" panose="020B0400000000000000" pitchFamily="34" charset="-122"/>
              </a:rPr>
              <a:t> </a:t>
            </a:r>
            <a:r>
              <a:rPr lang="en-US" altLang="zh-CN" b="1" i="0">
                <a:effectLst/>
                <a:ea typeface="PingFang SC" panose="020B0400000000000000" pitchFamily="34" charset="-122"/>
              </a:rPr>
              <a:t>Informatio</a:t>
            </a:r>
            <a:r>
              <a:rPr lang="en-US" altLang="zh-CN" sz="2800" b="1" i="0">
                <a:effectLst/>
                <a:ea typeface="PingFang SC" panose="020B0400000000000000" pitchFamily="34" charset="-122"/>
              </a:rPr>
              <a:t>n</a:t>
            </a:r>
            <a:r>
              <a:rPr lang="en-US" altLang="zh-CN" b="0" i="0">
                <a:effectLst/>
                <a:ea typeface="PingFang SC" panose="020B0400000000000000" pitchFamily="34" charset="-122"/>
              </a:rPr>
              <a:t> in </a:t>
            </a:r>
            <a:r>
              <a:rPr lang="en-US" altLang="zh-CN" b="0" i="0" err="1">
                <a:effectLst/>
                <a:ea typeface="PingFang SC" panose="020B0400000000000000" pitchFamily="34" charset="-122"/>
              </a:rPr>
              <a:t>Verifaction</a:t>
            </a:r>
            <a:endParaRPr lang="en" altLang="zh-CN" b="0" i="0">
              <a:effectLst/>
              <a:ea typeface="PingFang SC" panose="020B0400000000000000" pitchFamily="34" charset="-122"/>
            </a:endParaRPr>
          </a:p>
          <a:p>
            <a:pPr lvl="1">
              <a:lnSpc>
                <a:spcPct val="150000"/>
              </a:lnSpc>
            </a:pPr>
            <a:r>
              <a:rPr lang="en" altLang="zh-CN" b="0" i="0">
                <a:effectLst/>
                <a:ea typeface="PingFang SC" panose="020B0400000000000000" pitchFamily="34" charset="-122"/>
              </a:rPr>
              <a:t>​</a:t>
            </a:r>
            <a:r>
              <a:rPr lang="en" altLang="zh-CN" b="1" i="0">
                <a:effectLst/>
                <a:ea typeface="PingFang SC" panose="020B0400000000000000" pitchFamily="34" charset="-122"/>
              </a:rPr>
              <a:t>​pause instruction execution​</a:t>
            </a:r>
            <a:r>
              <a:rPr lang="en" altLang="zh-CN" b="0" i="0">
                <a:effectLst/>
                <a:ea typeface="PingFang SC" panose="020B0400000000000000" pitchFamily="34" charset="-122"/>
              </a:rPr>
              <a:t>​ at points of interest</a:t>
            </a:r>
          </a:p>
          <a:p>
            <a:pPr lvl="1">
              <a:lnSpc>
                <a:spcPct val="150000"/>
              </a:lnSpc>
            </a:pPr>
            <a:r>
              <a:rPr lang="en" altLang="zh-CN" b="0" i="0">
                <a:effectLst/>
                <a:ea typeface="PingFang SC" panose="020B0400000000000000" pitchFamily="34" charset="-122"/>
              </a:rPr>
              <a:t>​</a:t>
            </a:r>
            <a:r>
              <a:rPr lang="en" altLang="zh-CN" b="1" i="0">
                <a:effectLst/>
                <a:ea typeface="PingFang SC" panose="020B0400000000000000" pitchFamily="34" charset="-122"/>
              </a:rPr>
              <a:t>​inspect the processor state​</a:t>
            </a:r>
            <a:r>
              <a:rPr lang="en" altLang="zh-CN" b="0" i="0">
                <a:effectLst/>
                <a:ea typeface="PingFang SC" panose="020B0400000000000000" pitchFamily="34" charset="-122"/>
              </a:rPr>
              <a:t>​</a:t>
            </a:r>
          </a:p>
          <a:p>
            <a:pPr lvl="1">
              <a:lnSpc>
                <a:spcPct val="100000"/>
              </a:lnSpc>
            </a:pPr>
            <a:endParaRPr lang="en-US" altLang="zh-CN" b="1" dirty="0">
              <a:solidFill>
                <a:schemeClr val="tx1"/>
              </a:solidFill>
            </a:endParaRPr>
          </a:p>
          <a:p>
            <a:pPr>
              <a:lnSpc>
                <a:spcPct val="100000"/>
              </a:lnSpc>
            </a:pPr>
            <a:r>
              <a:rPr lang="en-US" altLang="zh-CN" err="1">
                <a:solidFill>
                  <a:srgbClr val="008598"/>
                </a:solidFill>
              </a:rPr>
              <a:t>XSPdb</a:t>
            </a:r>
            <a:r>
              <a:rPr lang="en-US" altLang="zh-CN">
                <a:solidFill>
                  <a:srgbClr val="008598"/>
                </a:solidFill>
              </a:rPr>
              <a:t>: a debugging tool for RISC-V IP cores</a:t>
            </a:r>
          </a:p>
          <a:p>
            <a:pPr lvl="1">
              <a:lnSpc>
                <a:spcPct val="160000"/>
              </a:lnSpc>
            </a:pPr>
            <a:r>
              <a:rPr lang="en" altLang="zh-CN" b="0" i="0">
                <a:solidFill>
                  <a:srgbClr val="1F2328"/>
                </a:solidFill>
                <a:effectLst/>
              </a:rPr>
              <a:t>GDB-like interactive debugging capabilities</a:t>
            </a:r>
          </a:p>
          <a:p>
            <a:pPr lvl="1">
              <a:lnSpc>
                <a:spcPct val="160000"/>
              </a:lnSpc>
            </a:pPr>
            <a:r>
              <a:rPr lang="en" altLang="zh-CN" b="0" i="0">
                <a:solidFill>
                  <a:srgbClr val="1F2328"/>
                </a:solidFill>
                <a:effectLst/>
              </a:rPr>
              <a:t>conditional breakpoints</a:t>
            </a:r>
          </a:p>
          <a:p>
            <a:pPr lvl="1">
              <a:lnSpc>
                <a:spcPct val="160000"/>
              </a:lnSpc>
            </a:pPr>
            <a:r>
              <a:rPr lang="en" altLang="zh-CN" b="0" i="0">
                <a:solidFill>
                  <a:srgbClr val="1F2328"/>
                </a:solidFill>
                <a:effectLst/>
              </a:rPr>
              <a:t> real-time watchpoints</a:t>
            </a:r>
            <a:endParaRPr lang="en-US" altLang="zh-CN"/>
          </a:p>
          <a:p>
            <a:pPr lvl="1">
              <a:lnSpc>
                <a:spcPct val="100000"/>
              </a:lnSpc>
            </a:pPr>
            <a:endParaRPr lang="en-US" altLang="zh-CN"/>
          </a:p>
        </p:txBody>
      </p:sp>
    </p:spTree>
    <p:extLst>
      <p:ext uri="{BB962C8B-B14F-4D97-AF65-F5344CB8AC3E}">
        <p14:creationId xmlns:p14="http://schemas.microsoft.com/office/powerpoint/2010/main" val="3255721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6F9FA-BE98-6FF7-180A-A159BAF76D16}"/>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EA48D699-8226-A896-26D0-5F0F3AC38236}"/>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91A6BC86-2609-C9A7-FCCB-A889EC0C2768}"/>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AB56BB13-DC89-7E01-5A0A-7A1C25D7248C}"/>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52435A12-B71D-5468-1226-BDDC496F3EA0}"/>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err="1">
                <a:solidFill>
                  <a:schemeClr val="tx1"/>
                </a:solidFill>
                <a:cs typeface="Times New Roman" panose="02020503050405090304" pitchFamily="18" charset="0"/>
              </a:rPr>
              <a:t>XSPdb</a:t>
            </a:r>
            <a:endParaRPr lang="en-US" altLang="zh-CN" sz="3735">
              <a:solidFill>
                <a:schemeClr val="tx1"/>
              </a:solidFill>
              <a:cs typeface="Times New Roman" panose="02020503050405090304" pitchFamily="18" charset="0"/>
            </a:endParaRPr>
          </a:p>
        </p:txBody>
      </p:sp>
      <p:sp>
        <p:nvSpPr>
          <p:cNvPr id="3" name="文本框 2">
            <a:extLst>
              <a:ext uri="{FF2B5EF4-FFF2-40B4-BE49-F238E27FC236}">
                <a16:creationId xmlns:a16="http://schemas.microsoft.com/office/drawing/2014/main" id="{C284C4BE-37C6-5346-9B8C-C8F75C45C0BE}"/>
              </a:ext>
            </a:extLst>
          </p:cNvPr>
          <p:cNvSpPr txBox="1"/>
          <p:nvPr/>
        </p:nvSpPr>
        <p:spPr>
          <a:xfrm>
            <a:off x="1196263" y="2245408"/>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50D56168-8B44-D914-33CF-BA0341974BF3}"/>
              </a:ext>
            </a:extLst>
          </p:cNvPr>
          <p:cNvPicPr>
            <a:picLocks noChangeAspect="1"/>
          </p:cNvPicPr>
          <p:nvPr/>
        </p:nvPicPr>
        <p:blipFill>
          <a:blip r:embed="rId6">
            <a:extLst>
              <a:ext uri="{28A0092B-C50C-407E-A947-70E740481C1C}">
                <a14:useLocalDpi xmlns:a14="http://schemas.microsoft.com/office/drawing/2010/main" val="0"/>
              </a:ext>
            </a:extLst>
          </a:blip>
          <a:srcRect l="4786" t="11613" r="5809" b="8275"/>
          <a:stretch/>
        </p:blipFill>
        <p:spPr>
          <a:xfrm>
            <a:off x="815009" y="1199343"/>
            <a:ext cx="10359070" cy="4875068"/>
          </a:xfrm>
          <a:prstGeom prst="rect">
            <a:avLst/>
          </a:prstGeom>
        </p:spPr>
      </p:pic>
      <p:sp>
        <p:nvSpPr>
          <p:cNvPr id="12" name="文本框 11">
            <a:extLst>
              <a:ext uri="{FF2B5EF4-FFF2-40B4-BE49-F238E27FC236}">
                <a16:creationId xmlns:a16="http://schemas.microsoft.com/office/drawing/2014/main" id="{2E54BB46-62AC-E446-B53C-44BB9A37EB26}"/>
              </a:ext>
            </a:extLst>
          </p:cNvPr>
          <p:cNvSpPr txBox="1"/>
          <p:nvPr/>
        </p:nvSpPr>
        <p:spPr>
          <a:xfrm>
            <a:off x="1416398" y="2023453"/>
            <a:ext cx="5157117"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cd /workspace/code-samples/</a:t>
            </a:r>
            <a:r>
              <a:rPr kumimoji="1" lang="en-US" altLang="zh-CN" sz="2400" b="1" err="1">
                <a:solidFill>
                  <a:schemeClr val="bg1"/>
                </a:solidFill>
                <a:ea typeface="宋体"/>
              </a:rPr>
              <a:t>XSPdb</a:t>
            </a:r>
            <a:endParaRPr lang="zh-CN" altLang="en-US" sz="2400" b="1">
              <a:solidFill>
                <a:schemeClr val="bg1"/>
              </a:solidFill>
              <a:ea typeface="宋体"/>
              <a:cs typeface="Calibri"/>
            </a:endParaRPr>
          </a:p>
        </p:txBody>
      </p:sp>
      <p:sp>
        <p:nvSpPr>
          <p:cNvPr id="13" name="文本框 12">
            <a:extLst>
              <a:ext uri="{FF2B5EF4-FFF2-40B4-BE49-F238E27FC236}">
                <a16:creationId xmlns:a16="http://schemas.microsoft.com/office/drawing/2014/main" id="{436CD19D-0416-DE7B-943B-9F2A23620369}"/>
              </a:ext>
            </a:extLst>
          </p:cNvPr>
          <p:cNvSpPr txBox="1"/>
          <p:nvPr/>
        </p:nvSpPr>
        <p:spPr>
          <a:xfrm>
            <a:off x="1416397" y="1702801"/>
            <a:ext cx="2000676" cy="400110"/>
          </a:xfrm>
          <a:prstGeom prst="rect">
            <a:avLst/>
          </a:prstGeom>
          <a:noFill/>
        </p:spPr>
        <p:txBody>
          <a:bodyPr wrap="none" lIns="91440" tIns="45720" rIns="91440" bIns="45720" rtlCol="0" anchor="t">
            <a:spAutoFit/>
          </a:bodyPr>
          <a:lstStyle/>
          <a:p>
            <a:r>
              <a:rPr kumimoji="1" lang="en-US" altLang="zh-CN" sz="2000">
                <a:solidFill>
                  <a:srgbClr val="FFC000"/>
                </a:solidFill>
                <a:ea typeface="宋体"/>
              </a:rPr>
              <a:t># Enter </a:t>
            </a:r>
            <a:r>
              <a:rPr kumimoji="1" lang="en-US" altLang="zh-CN" sz="2000" err="1">
                <a:solidFill>
                  <a:srgbClr val="FFC000"/>
                </a:solidFill>
                <a:ea typeface="宋体"/>
              </a:rPr>
              <a:t>xspdb</a:t>
            </a:r>
            <a:r>
              <a:rPr kumimoji="1" lang="en-US" altLang="zh-CN" sz="2000">
                <a:solidFill>
                  <a:srgbClr val="FFC000"/>
                </a:solidFill>
                <a:ea typeface="宋体"/>
              </a:rPr>
              <a:t> </a:t>
            </a:r>
            <a:r>
              <a:rPr kumimoji="1" lang="en-US" altLang="zh-CN" sz="2000" err="1">
                <a:solidFill>
                  <a:srgbClr val="FFC000"/>
                </a:solidFill>
                <a:ea typeface="宋体"/>
              </a:rPr>
              <a:t>dir</a:t>
            </a:r>
            <a:endParaRPr lang="zh-CN" altLang="en-US" sz="2000">
              <a:solidFill>
                <a:srgbClr val="FFC000"/>
              </a:solidFill>
              <a:ea typeface="宋体"/>
              <a:cs typeface="Calibri"/>
            </a:endParaRPr>
          </a:p>
        </p:txBody>
      </p:sp>
      <p:sp>
        <p:nvSpPr>
          <p:cNvPr id="14" name="文本框 13">
            <a:extLst>
              <a:ext uri="{FF2B5EF4-FFF2-40B4-BE49-F238E27FC236}">
                <a16:creationId xmlns:a16="http://schemas.microsoft.com/office/drawing/2014/main" id="{D6606082-4CBB-9666-E2A7-A10F2031F8BD}"/>
              </a:ext>
            </a:extLst>
          </p:cNvPr>
          <p:cNvSpPr txBox="1"/>
          <p:nvPr/>
        </p:nvSpPr>
        <p:spPr>
          <a:xfrm>
            <a:off x="1416398" y="2941064"/>
            <a:ext cx="1966949"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tree –d –L 1</a:t>
            </a:r>
            <a:endParaRPr lang="zh-CN" altLang="en-US" sz="2400" b="1">
              <a:solidFill>
                <a:schemeClr val="bg1"/>
              </a:solidFill>
              <a:ea typeface="宋体"/>
              <a:cs typeface="Calibri"/>
            </a:endParaRPr>
          </a:p>
        </p:txBody>
      </p:sp>
      <p:sp>
        <p:nvSpPr>
          <p:cNvPr id="15" name="文本框 14">
            <a:extLst>
              <a:ext uri="{FF2B5EF4-FFF2-40B4-BE49-F238E27FC236}">
                <a16:creationId xmlns:a16="http://schemas.microsoft.com/office/drawing/2014/main" id="{6EC6B0EA-0EAA-693A-D76A-E310DA70E7C9}"/>
              </a:ext>
            </a:extLst>
          </p:cNvPr>
          <p:cNvSpPr txBox="1"/>
          <p:nvPr/>
        </p:nvSpPr>
        <p:spPr>
          <a:xfrm>
            <a:off x="1416397" y="2620412"/>
            <a:ext cx="2140842" cy="400110"/>
          </a:xfrm>
          <a:prstGeom prst="rect">
            <a:avLst/>
          </a:prstGeom>
          <a:noFill/>
        </p:spPr>
        <p:txBody>
          <a:bodyPr wrap="none" lIns="91440" tIns="45720" rIns="91440" bIns="45720" rtlCol="0" anchor="t">
            <a:spAutoFit/>
          </a:bodyPr>
          <a:lstStyle/>
          <a:p>
            <a:r>
              <a:rPr kumimoji="1" lang="en-US" altLang="zh-CN" sz="2000">
                <a:solidFill>
                  <a:srgbClr val="FFC000"/>
                </a:solidFill>
                <a:ea typeface="宋体"/>
              </a:rPr>
              <a:t># Project Structure</a:t>
            </a:r>
            <a:endParaRPr lang="zh-CN" altLang="en-US" sz="2000">
              <a:solidFill>
                <a:srgbClr val="FFC000"/>
              </a:solidFill>
              <a:ea typeface="宋体"/>
              <a:cs typeface="Calibri"/>
            </a:endParaRPr>
          </a:p>
        </p:txBody>
      </p:sp>
      <p:sp>
        <p:nvSpPr>
          <p:cNvPr id="16" name="文本框 15">
            <a:extLst>
              <a:ext uri="{FF2B5EF4-FFF2-40B4-BE49-F238E27FC236}">
                <a16:creationId xmlns:a16="http://schemas.microsoft.com/office/drawing/2014/main" id="{6AB04EBC-EBE3-FB5A-F1AD-65B44341D8D4}"/>
              </a:ext>
            </a:extLst>
          </p:cNvPr>
          <p:cNvSpPr txBox="1"/>
          <p:nvPr/>
        </p:nvSpPr>
        <p:spPr>
          <a:xfrm>
            <a:off x="1506238" y="3310333"/>
            <a:ext cx="2283638" cy="1938992"/>
          </a:xfrm>
          <a:prstGeom prst="rect">
            <a:avLst/>
          </a:prstGeom>
          <a:noFill/>
        </p:spPr>
        <p:txBody>
          <a:bodyPr wrap="none" lIns="91440" tIns="45720" rIns="91440" bIns="45720" rtlCol="0" anchor="t">
            <a:spAutoFit/>
          </a:bodyPr>
          <a:lstStyle/>
          <a:p>
            <a:r>
              <a:rPr kumimoji="1" lang="en-US" altLang="zh-CN" sz="2400">
                <a:solidFill>
                  <a:schemeClr val="bg2"/>
                </a:solidFill>
                <a:ea typeface="宋体"/>
              </a:rPr>
              <a:t>.</a:t>
            </a:r>
          </a:p>
          <a:p>
            <a:r>
              <a:rPr kumimoji="1" lang="en-US" altLang="zh-CN" sz="2400">
                <a:solidFill>
                  <a:schemeClr val="bg2"/>
                </a:solidFill>
                <a:ea typeface="宋体"/>
              </a:rPr>
              <a:t>|__ example</a:t>
            </a:r>
            <a:endParaRPr lang="en-US" altLang="zh-CN" sz="2400">
              <a:solidFill>
                <a:schemeClr val="bg2"/>
              </a:solidFill>
              <a:ea typeface="宋体"/>
              <a:cs typeface="Calibri"/>
            </a:endParaRPr>
          </a:p>
          <a:p>
            <a:r>
              <a:rPr kumimoji="1" lang="en-US" altLang="zh-CN" sz="2400">
                <a:solidFill>
                  <a:schemeClr val="bg2"/>
                </a:solidFill>
                <a:ea typeface="宋体"/>
              </a:rPr>
              <a:t>|__ ready-to-run</a:t>
            </a:r>
            <a:endParaRPr lang="en-US" altLang="zh-CN" sz="2400">
              <a:solidFill>
                <a:schemeClr val="bg2"/>
              </a:solidFill>
              <a:ea typeface="宋体"/>
              <a:cs typeface="Calibri"/>
            </a:endParaRPr>
          </a:p>
          <a:p>
            <a:r>
              <a:rPr kumimoji="1" lang="en-US" altLang="zh-CN" sz="2400">
                <a:solidFill>
                  <a:schemeClr val="bg2"/>
                </a:solidFill>
                <a:ea typeface="宋体"/>
              </a:rPr>
              <a:t>|__ </a:t>
            </a:r>
            <a:r>
              <a:rPr kumimoji="1" lang="en-US" altLang="zh-CN" sz="2400" err="1">
                <a:solidFill>
                  <a:schemeClr val="bg2"/>
                </a:solidFill>
                <a:ea typeface="宋体"/>
              </a:rPr>
              <a:t>XSPython</a:t>
            </a:r>
            <a:endParaRPr kumimoji="1" lang="en-US" altLang="zh-CN" sz="2400">
              <a:solidFill>
                <a:schemeClr val="bg2"/>
              </a:solidFill>
              <a:ea typeface="宋体"/>
            </a:endParaRPr>
          </a:p>
          <a:p>
            <a:r>
              <a:rPr kumimoji="1" lang="en-US" altLang="zh-CN" sz="2400">
                <a:solidFill>
                  <a:schemeClr val="bg2"/>
                </a:solidFill>
                <a:ea typeface="宋体"/>
              </a:rPr>
              <a:t>|__ </a:t>
            </a:r>
            <a:r>
              <a:rPr kumimoji="1" lang="en-US" altLang="zh-CN" sz="2400" err="1">
                <a:solidFill>
                  <a:schemeClr val="bg2"/>
                </a:solidFill>
                <a:ea typeface="宋体"/>
              </a:rPr>
              <a:t>XSPdb</a:t>
            </a:r>
            <a:endParaRPr kumimoji="1" lang="zh-CN" altLang="en-US" sz="2400">
              <a:solidFill>
                <a:schemeClr val="bg2"/>
              </a:solidFill>
              <a:ea typeface="宋体"/>
            </a:endParaRPr>
          </a:p>
        </p:txBody>
      </p:sp>
      <p:sp>
        <p:nvSpPr>
          <p:cNvPr id="7" name="灯片编号占位符 1">
            <a:extLst>
              <a:ext uri="{FF2B5EF4-FFF2-40B4-BE49-F238E27FC236}">
                <a16:creationId xmlns:a16="http://schemas.microsoft.com/office/drawing/2014/main" id="{003BBEB4-FBC3-FBDB-1BBC-0D4D94932CE8}"/>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45</a:t>
            </a:r>
            <a:endParaRPr lang="zh-CN">
              <a:solidFill>
                <a:srgbClr val="B2B2B2"/>
              </a:solidFill>
            </a:endParaRPr>
          </a:p>
        </p:txBody>
      </p:sp>
      <p:sp>
        <p:nvSpPr>
          <p:cNvPr id="4" name="文本框 3">
            <a:extLst>
              <a:ext uri="{FF2B5EF4-FFF2-40B4-BE49-F238E27FC236}">
                <a16:creationId xmlns:a16="http://schemas.microsoft.com/office/drawing/2014/main" id="{C58444B8-C48E-C0F7-B1A5-8C116955AC15}"/>
              </a:ext>
            </a:extLst>
          </p:cNvPr>
          <p:cNvSpPr txBox="1"/>
          <p:nvPr/>
        </p:nvSpPr>
        <p:spPr>
          <a:xfrm>
            <a:off x="6451097" y="4555665"/>
            <a:ext cx="2327432" cy="400110"/>
          </a:xfrm>
          <a:prstGeom prst="rect">
            <a:avLst/>
          </a:prstGeom>
          <a:noFill/>
        </p:spPr>
        <p:txBody>
          <a:bodyPr wrap="none" lIns="91440" tIns="45720" rIns="91440" bIns="45720" rtlCol="0" anchor="t">
            <a:spAutoFit/>
          </a:bodyPr>
          <a:lstStyle/>
          <a:p>
            <a:r>
              <a:rPr kumimoji="1" lang="en-US" altLang="zh-CN" sz="2000">
                <a:solidFill>
                  <a:srgbClr val="FFC000"/>
                </a:solidFill>
                <a:ea typeface="宋体"/>
              </a:rPr>
              <a:t># XS</a:t>
            </a:r>
            <a:r>
              <a:rPr kumimoji="1" lang="zh-CN" altLang="en-US" sz="2000">
                <a:solidFill>
                  <a:srgbClr val="FFC000"/>
                </a:solidFill>
                <a:ea typeface="宋体"/>
              </a:rPr>
              <a:t> </a:t>
            </a:r>
            <a:r>
              <a:rPr kumimoji="1" lang="en-US" altLang="zh-CN" sz="2000">
                <a:solidFill>
                  <a:srgbClr val="FFC000"/>
                </a:solidFill>
                <a:ea typeface="宋体"/>
              </a:rPr>
              <a:t>python</a:t>
            </a:r>
            <a:r>
              <a:rPr kumimoji="1" lang="zh-CN" altLang="en-US" sz="2000">
                <a:solidFill>
                  <a:srgbClr val="FFC000"/>
                </a:solidFill>
                <a:ea typeface="宋体"/>
              </a:rPr>
              <a:t> </a:t>
            </a:r>
            <a:r>
              <a:rPr kumimoji="1" lang="en-US" altLang="zh-CN" sz="2000" err="1">
                <a:solidFill>
                  <a:srgbClr val="FFC000"/>
                </a:solidFill>
                <a:ea typeface="宋体"/>
              </a:rPr>
              <a:t>packaeg</a:t>
            </a:r>
            <a:endParaRPr lang="zh-CN" altLang="en-US" sz="2000">
              <a:solidFill>
                <a:srgbClr val="FFC000"/>
              </a:solidFill>
              <a:ea typeface="宋体"/>
              <a:cs typeface="Calibri"/>
            </a:endParaRPr>
          </a:p>
        </p:txBody>
      </p:sp>
      <p:sp>
        <p:nvSpPr>
          <p:cNvPr id="10" name="文本框 9">
            <a:extLst>
              <a:ext uri="{FF2B5EF4-FFF2-40B4-BE49-F238E27FC236}">
                <a16:creationId xmlns:a16="http://schemas.microsoft.com/office/drawing/2014/main" id="{3CBE3193-4EBF-0C2D-2572-AAAF3E954C77}"/>
              </a:ext>
            </a:extLst>
          </p:cNvPr>
          <p:cNvSpPr txBox="1"/>
          <p:nvPr/>
        </p:nvSpPr>
        <p:spPr>
          <a:xfrm>
            <a:off x="6451097" y="4910422"/>
            <a:ext cx="1388906" cy="400110"/>
          </a:xfrm>
          <a:prstGeom prst="rect">
            <a:avLst/>
          </a:prstGeom>
          <a:noFill/>
        </p:spPr>
        <p:txBody>
          <a:bodyPr wrap="none" lIns="91440" tIns="45720" rIns="91440" bIns="45720" rtlCol="0" anchor="t">
            <a:spAutoFit/>
          </a:bodyPr>
          <a:lstStyle/>
          <a:p>
            <a:r>
              <a:rPr kumimoji="1" lang="en-US" altLang="zh-CN" sz="2000">
                <a:solidFill>
                  <a:srgbClr val="FFC000"/>
                </a:solidFill>
                <a:ea typeface="宋体"/>
              </a:rPr>
              <a:t># core</a:t>
            </a:r>
            <a:r>
              <a:rPr kumimoji="1" lang="zh-CN" altLang="en-US" sz="2000">
                <a:solidFill>
                  <a:srgbClr val="FFC000"/>
                </a:solidFill>
                <a:ea typeface="宋体"/>
              </a:rPr>
              <a:t> </a:t>
            </a:r>
            <a:r>
              <a:rPr kumimoji="1" lang="en-US" altLang="zh-CN" sz="2000">
                <a:solidFill>
                  <a:srgbClr val="FFC000"/>
                </a:solidFill>
                <a:ea typeface="宋体"/>
              </a:rPr>
              <a:t>code</a:t>
            </a:r>
            <a:endParaRPr lang="zh-CN" altLang="en-US" sz="2000">
              <a:solidFill>
                <a:srgbClr val="FFC000"/>
              </a:solidFill>
              <a:ea typeface="宋体"/>
              <a:cs typeface="Calibri"/>
            </a:endParaRPr>
          </a:p>
        </p:txBody>
      </p:sp>
      <p:sp>
        <p:nvSpPr>
          <p:cNvPr id="11" name="文本框 10">
            <a:extLst>
              <a:ext uri="{FF2B5EF4-FFF2-40B4-BE49-F238E27FC236}">
                <a16:creationId xmlns:a16="http://schemas.microsoft.com/office/drawing/2014/main" id="{E9A92B78-7120-D8E9-CB1E-DF959739F5A1}"/>
              </a:ext>
            </a:extLst>
          </p:cNvPr>
          <p:cNvSpPr txBox="1"/>
          <p:nvPr/>
        </p:nvSpPr>
        <p:spPr>
          <a:xfrm>
            <a:off x="6451097" y="4169288"/>
            <a:ext cx="1124026" cy="400110"/>
          </a:xfrm>
          <a:prstGeom prst="rect">
            <a:avLst/>
          </a:prstGeom>
          <a:noFill/>
        </p:spPr>
        <p:txBody>
          <a:bodyPr wrap="none" lIns="91440" tIns="45720" rIns="91440" bIns="45720" rtlCol="0" anchor="t">
            <a:spAutoFit/>
          </a:bodyPr>
          <a:lstStyle/>
          <a:p>
            <a:r>
              <a:rPr kumimoji="1" lang="en-US" altLang="zh-CN" sz="2000">
                <a:solidFill>
                  <a:srgbClr val="FFC000"/>
                </a:solidFill>
                <a:ea typeface="宋体"/>
              </a:rPr>
              <a:t># </a:t>
            </a:r>
            <a:r>
              <a:rPr kumimoji="1" lang="en-US" altLang="zh-CN" sz="2000" err="1">
                <a:solidFill>
                  <a:srgbClr val="FFC000"/>
                </a:solidFill>
                <a:ea typeface="宋体"/>
              </a:rPr>
              <a:t>init</a:t>
            </a:r>
            <a:r>
              <a:rPr kumimoji="1" lang="zh-CN" altLang="en-US" sz="2000">
                <a:solidFill>
                  <a:srgbClr val="FFC000"/>
                </a:solidFill>
                <a:ea typeface="宋体"/>
              </a:rPr>
              <a:t> </a:t>
            </a:r>
            <a:r>
              <a:rPr kumimoji="1" lang="en-US" altLang="zh-CN" sz="2000" err="1">
                <a:solidFill>
                  <a:srgbClr val="FFC000"/>
                </a:solidFill>
                <a:ea typeface="宋体"/>
              </a:rPr>
              <a:t>dut</a:t>
            </a:r>
            <a:endParaRPr lang="zh-CN" altLang="en-US" sz="2000">
              <a:solidFill>
                <a:srgbClr val="FFC000"/>
              </a:solidFill>
              <a:ea typeface="宋体"/>
              <a:cs typeface="Calibri"/>
            </a:endParaRPr>
          </a:p>
        </p:txBody>
      </p:sp>
    </p:spTree>
    <p:extLst>
      <p:ext uri="{BB962C8B-B14F-4D97-AF65-F5344CB8AC3E}">
        <p14:creationId xmlns:p14="http://schemas.microsoft.com/office/powerpoint/2010/main" val="175531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82051-4870-591E-8981-B31BA8B34322}"/>
            </a:ext>
          </a:extLst>
        </p:cNvPr>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51C00C6B-6058-9DC0-C14C-E13C3F425C4A}"/>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669256" y="1395425"/>
            <a:ext cx="10020625" cy="2154293"/>
          </a:xfrm>
          <a:prstGeom prst="rect">
            <a:avLst/>
          </a:prstGeom>
        </p:spPr>
      </p:pic>
      <p:sp>
        <p:nvSpPr>
          <p:cNvPr id="5" name="标题 1">
            <a:extLst>
              <a:ext uri="{FF2B5EF4-FFF2-40B4-BE49-F238E27FC236}">
                <a16:creationId xmlns:a16="http://schemas.microsoft.com/office/drawing/2014/main" id="{AB17BABE-056C-7B47-1F58-6B56B1796092}"/>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142552F9-066F-22B5-1711-D90B2B80A856}"/>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B6FC3498-B07C-C58D-8A29-BB454E748578}"/>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6CB1A667-A07D-F46D-BC28-FF8DC4DD73DE}"/>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Basic</a:t>
            </a:r>
            <a:r>
              <a:rPr lang="zh-CN" altLang="en-US" sz="3600">
                <a:solidFill>
                  <a:schemeClr val="tx1"/>
                </a:solidFill>
                <a:latin typeface="+mj-lt"/>
                <a:cs typeface="Times New Roman" panose="02020503050405090304" pitchFamily="18" charset="0"/>
              </a:rPr>
              <a:t> </a:t>
            </a:r>
            <a:r>
              <a:rPr lang="en-US" altLang="zh-CN" sz="3600">
                <a:solidFill>
                  <a:schemeClr val="tx1"/>
                </a:solidFill>
                <a:latin typeface="+mj-lt"/>
                <a:cs typeface="Times New Roman" panose="02020503050405090304" pitchFamily="18" charset="0"/>
              </a:rPr>
              <a:t>Function</a:t>
            </a:r>
          </a:p>
        </p:txBody>
      </p:sp>
      <p:sp>
        <p:nvSpPr>
          <p:cNvPr id="3" name="文本框 2">
            <a:extLst>
              <a:ext uri="{FF2B5EF4-FFF2-40B4-BE49-F238E27FC236}">
                <a16:creationId xmlns:a16="http://schemas.microsoft.com/office/drawing/2014/main" id="{1E14820A-82CD-905E-2F39-CED63B82B676}"/>
              </a:ext>
            </a:extLst>
          </p:cNvPr>
          <p:cNvSpPr txBox="1"/>
          <p:nvPr/>
        </p:nvSpPr>
        <p:spPr>
          <a:xfrm>
            <a:off x="1264356" y="1535289"/>
            <a:ext cx="184731" cy="400110"/>
          </a:xfrm>
          <a:prstGeom prst="rect">
            <a:avLst/>
          </a:prstGeom>
          <a:noFill/>
        </p:spPr>
        <p:txBody>
          <a:bodyPr wrap="none" rtlCol="0">
            <a:spAutoFit/>
          </a:bodyPr>
          <a:lstStyle/>
          <a:p>
            <a:endParaRPr kumimoji="1" lang="zh-CN" altLang="en-US" sz="2000" b="1"/>
          </a:p>
        </p:txBody>
      </p:sp>
      <p:sp>
        <p:nvSpPr>
          <p:cNvPr id="10" name="文本框 9">
            <a:extLst>
              <a:ext uri="{FF2B5EF4-FFF2-40B4-BE49-F238E27FC236}">
                <a16:creationId xmlns:a16="http://schemas.microsoft.com/office/drawing/2014/main" id="{86F05748-A914-C0EC-F5FA-3C5920B35456}"/>
              </a:ext>
            </a:extLst>
          </p:cNvPr>
          <p:cNvSpPr txBox="1"/>
          <p:nvPr/>
        </p:nvSpPr>
        <p:spPr>
          <a:xfrm>
            <a:off x="1101848" y="1999235"/>
            <a:ext cx="1661417"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make test</a:t>
            </a:r>
            <a:endParaRPr lang="zh-CN" altLang="en-US" sz="2400" b="1">
              <a:solidFill>
                <a:schemeClr val="bg1"/>
              </a:solidFill>
              <a:ea typeface="宋体"/>
              <a:cs typeface="Calibri"/>
            </a:endParaRPr>
          </a:p>
        </p:txBody>
      </p:sp>
      <p:sp>
        <p:nvSpPr>
          <p:cNvPr id="11" name="文本框 10">
            <a:extLst>
              <a:ext uri="{FF2B5EF4-FFF2-40B4-BE49-F238E27FC236}">
                <a16:creationId xmlns:a16="http://schemas.microsoft.com/office/drawing/2014/main" id="{F94D2569-09DC-A899-89C7-3B9E0FF86BA6}"/>
              </a:ext>
            </a:extLst>
          </p:cNvPr>
          <p:cNvSpPr txBox="1"/>
          <p:nvPr/>
        </p:nvSpPr>
        <p:spPr>
          <a:xfrm>
            <a:off x="1101848" y="1536205"/>
            <a:ext cx="1673215" cy="461665"/>
          </a:xfrm>
          <a:prstGeom prst="rect">
            <a:avLst/>
          </a:prstGeom>
          <a:noFill/>
        </p:spPr>
        <p:txBody>
          <a:bodyPr wrap="none" lIns="91440" tIns="45720" rIns="91440" bIns="45720" rtlCol="0" anchor="t">
            <a:spAutoFit/>
          </a:bodyPr>
          <a:lstStyle/>
          <a:p>
            <a:r>
              <a:rPr kumimoji="1" lang="en-US" altLang="zh-CN" sz="2400">
                <a:solidFill>
                  <a:srgbClr val="FFC000"/>
                </a:solidFill>
                <a:ea typeface="宋体"/>
              </a:rPr>
              <a:t># run </a:t>
            </a:r>
            <a:r>
              <a:rPr kumimoji="1" lang="en-US" altLang="zh-CN" sz="2400" err="1">
                <a:solidFill>
                  <a:srgbClr val="FFC000"/>
                </a:solidFill>
                <a:ea typeface="宋体"/>
              </a:rPr>
              <a:t>xspdb</a:t>
            </a:r>
            <a:endParaRPr lang="en-US" altLang="zh-CN" sz="2400">
              <a:solidFill>
                <a:srgbClr val="FFC000"/>
              </a:solidFill>
              <a:ea typeface="宋体"/>
              <a:cs typeface="Calibri"/>
            </a:endParaRPr>
          </a:p>
        </p:txBody>
      </p:sp>
      <p:sp>
        <p:nvSpPr>
          <p:cNvPr id="15" name="矩形 14">
            <a:extLst>
              <a:ext uri="{FF2B5EF4-FFF2-40B4-BE49-F238E27FC236}">
                <a16:creationId xmlns:a16="http://schemas.microsoft.com/office/drawing/2014/main" id="{6E528BC7-B43E-57E7-C25F-05741DF59940}"/>
              </a:ext>
            </a:extLst>
          </p:cNvPr>
          <p:cNvSpPr/>
          <p:nvPr/>
        </p:nvSpPr>
        <p:spPr>
          <a:xfrm>
            <a:off x="669256" y="3777547"/>
            <a:ext cx="10020625" cy="202796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7" name="文本框 16">
            <a:extLst>
              <a:ext uri="{FF2B5EF4-FFF2-40B4-BE49-F238E27FC236}">
                <a16:creationId xmlns:a16="http://schemas.microsoft.com/office/drawing/2014/main" id="{D193C851-F2F5-9300-33FE-6BD365EF0B58}"/>
              </a:ext>
            </a:extLst>
          </p:cNvPr>
          <p:cNvSpPr txBox="1"/>
          <p:nvPr/>
        </p:nvSpPr>
        <p:spPr>
          <a:xfrm>
            <a:off x="816394" y="4006066"/>
            <a:ext cx="838304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a:solidFill>
                  <a:schemeClr val="bg1"/>
                </a:solidFill>
                <a:ea typeface="宋体"/>
                <a:cs typeface="Calibri"/>
              </a:rPr>
              <a:t>Using simulated 32768B flash</a:t>
            </a:r>
          </a:p>
          <a:p>
            <a:r>
              <a:rPr lang="zh-CN" altLang="en-US" sz="2400">
                <a:solidFill>
                  <a:schemeClr val="bg1"/>
                </a:solidFill>
                <a:ea typeface="宋体"/>
                <a:cs typeface="Calibri"/>
              </a:rPr>
              <a:t>[Info] reset dut complete</a:t>
            </a:r>
          </a:p>
          <a:p>
            <a:r>
              <a:rPr lang="zh-CN" altLang="en-US" sz="2400">
                <a:solidFill>
                  <a:schemeClr val="bg1"/>
                </a:solidFill>
                <a:ea typeface="宋体"/>
                <a:cs typeface="Calibri"/>
              </a:rPr>
              <a:t>[Info] Loaded 145 functions form XSPdb.cmd</a:t>
            </a:r>
          </a:p>
          <a:p>
            <a:r>
              <a:rPr lang="zh-CN" altLang="en-US" sz="2400">
                <a:solidFill>
                  <a:schemeClr val="bg1"/>
                </a:solidFill>
                <a:ea typeface="宋体"/>
                <a:cs typeface="Calibri"/>
              </a:rPr>
              <a:t>-&gt; while True:</a:t>
            </a:r>
          </a:p>
        </p:txBody>
      </p:sp>
      <p:sp>
        <p:nvSpPr>
          <p:cNvPr id="7" name="灯片编号占位符 1">
            <a:extLst>
              <a:ext uri="{FF2B5EF4-FFF2-40B4-BE49-F238E27FC236}">
                <a16:creationId xmlns:a16="http://schemas.microsoft.com/office/drawing/2014/main" id="{F103247E-1EB9-7D69-87F4-A5EF541B97A6}"/>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46</a:t>
            </a:r>
            <a:endParaRPr lang="zh-CN">
              <a:solidFill>
                <a:srgbClr val="B2B2B2"/>
              </a:solidFill>
            </a:endParaRPr>
          </a:p>
        </p:txBody>
      </p:sp>
      <p:sp>
        <p:nvSpPr>
          <p:cNvPr id="4" name="文本框 3">
            <a:extLst>
              <a:ext uri="{FF2B5EF4-FFF2-40B4-BE49-F238E27FC236}">
                <a16:creationId xmlns:a16="http://schemas.microsoft.com/office/drawing/2014/main" id="{64F49FAE-E94F-BB64-83EF-8FAC8E303C63}"/>
              </a:ext>
            </a:extLst>
          </p:cNvPr>
          <p:cNvSpPr txBox="1"/>
          <p:nvPr/>
        </p:nvSpPr>
        <p:spPr>
          <a:xfrm>
            <a:off x="1101848" y="2564099"/>
            <a:ext cx="8097588" cy="1200329"/>
          </a:xfrm>
          <a:prstGeom prst="rect">
            <a:avLst/>
          </a:prstGeom>
          <a:noFill/>
        </p:spPr>
        <p:txBody>
          <a:bodyPr wrap="square" lIns="91440" tIns="45720" rIns="91440" bIns="45720" rtlCol="0" anchor="t">
            <a:spAutoFit/>
          </a:bodyPr>
          <a:lstStyle/>
          <a:p>
            <a:r>
              <a:rPr kumimoji="1" lang="en-US" altLang="zh-CN" sz="2400" b="1">
                <a:solidFill>
                  <a:srgbClr val="FFC000"/>
                </a:solidFill>
                <a:ea typeface="宋体"/>
              </a:rPr>
              <a:t># LD_PRELOAD=</a:t>
            </a:r>
            <a:r>
              <a:rPr kumimoji="1" lang="en-US" altLang="zh-CN" sz="2400" b="1" err="1">
                <a:solidFill>
                  <a:srgbClr val="FFC000"/>
                </a:solidFill>
                <a:ea typeface="宋体"/>
              </a:rPr>
              <a:t>XSPython</a:t>
            </a:r>
            <a:r>
              <a:rPr kumimoji="1" lang="en-US" altLang="zh-CN" sz="2400" b="1">
                <a:solidFill>
                  <a:srgbClr val="FFC000"/>
                </a:solidFill>
                <a:ea typeface="宋体"/>
              </a:rPr>
              <a:t>/</a:t>
            </a:r>
            <a:r>
              <a:rPr kumimoji="1" lang="en-US" altLang="zh-CN" sz="2400" b="1" err="1">
                <a:solidFill>
                  <a:srgbClr val="FFC000"/>
                </a:solidFill>
                <a:ea typeface="宋体"/>
              </a:rPr>
              <a:t>xspcomm</a:t>
            </a:r>
            <a:r>
              <a:rPr kumimoji="1" lang="en-US" altLang="zh-CN" sz="2400" b="1">
                <a:solidFill>
                  <a:srgbClr val="FFC000"/>
                </a:solidFill>
                <a:ea typeface="宋体"/>
              </a:rPr>
              <a:t>/libxspcomm.so.0.0.1  \</a:t>
            </a:r>
          </a:p>
          <a:p>
            <a:r>
              <a:rPr kumimoji="1" lang="en-US" altLang="zh-CN" sz="2400" b="1">
                <a:solidFill>
                  <a:srgbClr val="FFC000"/>
                </a:solidFill>
                <a:ea typeface="宋体"/>
              </a:rPr>
              <a:t>	PYTHONPATH=. Python3 example/</a:t>
            </a:r>
            <a:r>
              <a:rPr kumimoji="1" lang="en-US" altLang="zh-CN" sz="2400" b="1" err="1">
                <a:solidFill>
                  <a:srgbClr val="FFC000"/>
                </a:solidFill>
                <a:ea typeface="宋体"/>
              </a:rPr>
              <a:t>test.py</a:t>
            </a:r>
            <a:endParaRPr kumimoji="1" lang="en-US" altLang="zh-CN" sz="2400" b="1">
              <a:solidFill>
                <a:srgbClr val="FFC000"/>
              </a:solidFill>
              <a:ea typeface="宋体"/>
            </a:endParaRPr>
          </a:p>
          <a:p>
            <a:r>
              <a:rPr kumimoji="1" lang="en-US" altLang="zh-CN" sz="2400" b="1">
                <a:solidFill>
                  <a:srgbClr val="FFC000"/>
                </a:solidFill>
                <a:ea typeface="宋体"/>
              </a:rPr>
              <a:t> </a:t>
            </a:r>
            <a:endParaRPr lang="zh-CN" altLang="en-US" sz="2400" b="1">
              <a:solidFill>
                <a:srgbClr val="FFC000"/>
              </a:solidFill>
              <a:ea typeface="宋体"/>
              <a:cs typeface="Calibri"/>
            </a:endParaRPr>
          </a:p>
        </p:txBody>
      </p:sp>
    </p:spTree>
    <p:extLst>
      <p:ext uri="{BB962C8B-B14F-4D97-AF65-F5344CB8AC3E}">
        <p14:creationId xmlns:p14="http://schemas.microsoft.com/office/powerpoint/2010/main" val="2473596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072E-ED67-5F8D-0B1C-250447824231}"/>
            </a:ext>
          </a:extLst>
        </p:cNvPr>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A4DC0E95-082A-DDA3-3AC7-46EFFC389F8A}"/>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808956" y="1303504"/>
            <a:ext cx="10020625" cy="1456521"/>
          </a:xfrm>
          <a:prstGeom prst="rect">
            <a:avLst/>
          </a:prstGeom>
        </p:spPr>
      </p:pic>
      <p:sp>
        <p:nvSpPr>
          <p:cNvPr id="5" name="标题 1">
            <a:extLst>
              <a:ext uri="{FF2B5EF4-FFF2-40B4-BE49-F238E27FC236}">
                <a16:creationId xmlns:a16="http://schemas.microsoft.com/office/drawing/2014/main" id="{8D145F6D-E47B-0A46-0C01-422C425CCC16}"/>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99A095E0-F1B2-99E0-AF07-1DFC383C8689}"/>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BD8C572D-D387-1F68-A8B2-24F9F1C3F3AF}"/>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0AE627DD-16F7-5C06-08CE-862FAD67BB55}"/>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Basic</a:t>
            </a:r>
            <a:r>
              <a:rPr lang="zh-CN" altLang="en-US" sz="3600">
                <a:solidFill>
                  <a:schemeClr val="tx1"/>
                </a:solidFill>
                <a:latin typeface="+mj-lt"/>
                <a:cs typeface="Times New Roman" panose="02020503050405090304" pitchFamily="18" charset="0"/>
              </a:rPr>
              <a:t> </a:t>
            </a:r>
            <a:r>
              <a:rPr lang="en-US" altLang="zh-CN" sz="3600">
                <a:solidFill>
                  <a:schemeClr val="tx1"/>
                </a:solidFill>
                <a:latin typeface="+mj-lt"/>
                <a:cs typeface="Times New Roman" panose="02020503050405090304" pitchFamily="18" charset="0"/>
              </a:rPr>
              <a:t>Function</a:t>
            </a:r>
          </a:p>
        </p:txBody>
      </p:sp>
      <p:sp>
        <p:nvSpPr>
          <p:cNvPr id="3" name="文本框 2">
            <a:extLst>
              <a:ext uri="{FF2B5EF4-FFF2-40B4-BE49-F238E27FC236}">
                <a16:creationId xmlns:a16="http://schemas.microsoft.com/office/drawing/2014/main" id="{4B9A893B-8D1D-EFEE-7EA3-33890D793460}"/>
              </a:ext>
            </a:extLst>
          </p:cNvPr>
          <p:cNvSpPr txBox="1"/>
          <p:nvPr/>
        </p:nvSpPr>
        <p:spPr>
          <a:xfrm>
            <a:off x="1264356" y="1535289"/>
            <a:ext cx="184731" cy="400110"/>
          </a:xfrm>
          <a:prstGeom prst="rect">
            <a:avLst/>
          </a:prstGeom>
          <a:noFill/>
        </p:spPr>
        <p:txBody>
          <a:bodyPr wrap="none" rtlCol="0">
            <a:spAutoFit/>
          </a:bodyPr>
          <a:lstStyle/>
          <a:p>
            <a:endParaRPr kumimoji="1" lang="zh-CN" altLang="en-US" sz="2000" b="1"/>
          </a:p>
        </p:txBody>
      </p:sp>
      <p:sp>
        <p:nvSpPr>
          <p:cNvPr id="10" name="文本框 9">
            <a:extLst>
              <a:ext uri="{FF2B5EF4-FFF2-40B4-BE49-F238E27FC236}">
                <a16:creationId xmlns:a16="http://schemas.microsoft.com/office/drawing/2014/main" id="{B7D0661C-26A9-798F-2159-4FDB954D9F08}"/>
              </a:ext>
            </a:extLst>
          </p:cNvPr>
          <p:cNvSpPr txBox="1"/>
          <p:nvPr/>
        </p:nvSpPr>
        <p:spPr>
          <a:xfrm>
            <a:off x="1101848" y="1999235"/>
            <a:ext cx="2808141"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a:t>
            </a:r>
            <a:r>
              <a:rPr kumimoji="1" lang="en-US" altLang="zh-CN" sz="2400" b="1" err="1">
                <a:solidFill>
                  <a:schemeClr val="bg1"/>
                </a:solidFill>
                <a:ea typeface="宋体"/>
              </a:rPr>
              <a:t>XiangShan</a:t>
            </a:r>
            <a:r>
              <a:rPr kumimoji="1" lang="en-US" altLang="zh-CN" sz="2400" b="1">
                <a:solidFill>
                  <a:schemeClr val="bg1"/>
                </a:solidFill>
                <a:ea typeface="宋体"/>
              </a:rPr>
              <a:t>) </a:t>
            </a:r>
            <a:r>
              <a:rPr kumimoji="1" lang="en-US" altLang="zh-CN" sz="2400" b="1" err="1">
                <a:solidFill>
                  <a:schemeClr val="bg1"/>
                </a:solidFill>
                <a:ea typeface="宋体"/>
              </a:rPr>
              <a:t>xcmds</a:t>
            </a:r>
            <a:endParaRPr lang="zh-CN" altLang="en-US" sz="2400" b="1">
              <a:solidFill>
                <a:schemeClr val="bg1"/>
              </a:solidFill>
              <a:ea typeface="宋体"/>
              <a:cs typeface="Calibri"/>
            </a:endParaRPr>
          </a:p>
        </p:txBody>
      </p:sp>
      <p:sp>
        <p:nvSpPr>
          <p:cNvPr id="11" name="文本框 10">
            <a:extLst>
              <a:ext uri="{FF2B5EF4-FFF2-40B4-BE49-F238E27FC236}">
                <a16:creationId xmlns:a16="http://schemas.microsoft.com/office/drawing/2014/main" id="{E953968A-EB79-DC08-EDA6-3D310AFE38F3}"/>
              </a:ext>
            </a:extLst>
          </p:cNvPr>
          <p:cNvSpPr txBox="1"/>
          <p:nvPr/>
        </p:nvSpPr>
        <p:spPr>
          <a:xfrm>
            <a:off x="1101848" y="1536205"/>
            <a:ext cx="2726644" cy="461665"/>
          </a:xfrm>
          <a:prstGeom prst="rect">
            <a:avLst/>
          </a:prstGeom>
          <a:noFill/>
        </p:spPr>
        <p:txBody>
          <a:bodyPr wrap="none" lIns="91440" tIns="45720" rIns="91440" bIns="45720" rtlCol="0" anchor="t">
            <a:spAutoFit/>
          </a:bodyPr>
          <a:lstStyle/>
          <a:p>
            <a:r>
              <a:rPr kumimoji="1" lang="en-US" altLang="zh-CN" sz="2400">
                <a:solidFill>
                  <a:srgbClr val="FFC000"/>
                </a:solidFill>
                <a:ea typeface="宋体"/>
              </a:rPr>
              <a:t># list </a:t>
            </a:r>
            <a:r>
              <a:rPr kumimoji="1" lang="en-US" altLang="zh-CN" sz="2400" err="1">
                <a:solidFill>
                  <a:srgbClr val="FFC000"/>
                </a:solidFill>
                <a:ea typeface="宋体"/>
              </a:rPr>
              <a:t>XSPdb</a:t>
            </a:r>
            <a:r>
              <a:rPr kumimoji="1" lang="en-US" altLang="zh-CN" sz="2400">
                <a:solidFill>
                  <a:srgbClr val="FFC000"/>
                </a:solidFill>
                <a:ea typeface="宋体"/>
              </a:rPr>
              <a:t> function</a:t>
            </a:r>
            <a:endParaRPr lang="en-US" altLang="zh-CN" sz="2400">
              <a:solidFill>
                <a:srgbClr val="FFC000"/>
              </a:solidFill>
              <a:ea typeface="宋体"/>
              <a:cs typeface="Calibri"/>
            </a:endParaRPr>
          </a:p>
        </p:txBody>
      </p:sp>
      <p:sp>
        <p:nvSpPr>
          <p:cNvPr id="15" name="矩形 14">
            <a:extLst>
              <a:ext uri="{FF2B5EF4-FFF2-40B4-BE49-F238E27FC236}">
                <a16:creationId xmlns:a16="http://schemas.microsoft.com/office/drawing/2014/main" id="{BA3DD6F3-24B7-E07F-0FE2-CDBDE5644867}"/>
              </a:ext>
            </a:extLst>
          </p:cNvPr>
          <p:cNvSpPr/>
          <p:nvPr/>
        </p:nvSpPr>
        <p:spPr>
          <a:xfrm>
            <a:off x="813189" y="2922414"/>
            <a:ext cx="10016392" cy="30397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7" name="灯片编号占位符 1">
            <a:extLst>
              <a:ext uri="{FF2B5EF4-FFF2-40B4-BE49-F238E27FC236}">
                <a16:creationId xmlns:a16="http://schemas.microsoft.com/office/drawing/2014/main" id="{DF3CD69B-E691-1EA9-AD7B-BFC7142AC136}"/>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47</a:t>
            </a:r>
            <a:endParaRPr lang="zh-CN">
              <a:solidFill>
                <a:srgbClr val="B2B2B2"/>
              </a:solidFill>
            </a:endParaRPr>
          </a:p>
        </p:txBody>
      </p:sp>
      <p:sp>
        <p:nvSpPr>
          <p:cNvPr id="12" name="文本框 11">
            <a:extLst>
              <a:ext uri="{FF2B5EF4-FFF2-40B4-BE49-F238E27FC236}">
                <a16:creationId xmlns:a16="http://schemas.microsoft.com/office/drawing/2014/main" id="{42AA8E88-8010-81BB-D4C2-2A43C2C3C16C}"/>
              </a:ext>
            </a:extLst>
          </p:cNvPr>
          <p:cNvSpPr txBox="1"/>
          <p:nvPr/>
        </p:nvSpPr>
        <p:spPr>
          <a:xfrm>
            <a:off x="5342002" y="3381332"/>
            <a:ext cx="48289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solidFill>
                  <a:schemeClr val="bg1"/>
                </a:solidFill>
                <a:latin typeface="Calibri" panose="020F0502020204030204" pitchFamily="34" charset="0"/>
                <a:ea typeface="Calibri"/>
                <a:cs typeface="Calibri" panose="020F0502020204030204" pitchFamily="34" charset="0"/>
              </a:rPr>
              <a:t># Print all APIs ( from </a:t>
            </a:r>
            <a:r>
              <a:rPr lang="en-US" altLang="zh-CN" sz="2400" err="1">
                <a:solidFill>
                  <a:schemeClr val="bg1"/>
                </a:solidFill>
                <a:latin typeface="Calibri" panose="020F0502020204030204" pitchFamily="34" charset="0"/>
                <a:ea typeface="Calibri"/>
                <a:cs typeface="Calibri" panose="020F0502020204030204" pitchFamily="34" charset="0"/>
              </a:rPr>
              <a:t>XSPdb</a:t>
            </a:r>
            <a:r>
              <a:rPr lang="en-US" altLang="zh-CN" sz="2400">
                <a:solidFill>
                  <a:schemeClr val="bg1"/>
                </a:solidFill>
                <a:latin typeface="Calibri" panose="020F0502020204030204" pitchFamily="34" charset="0"/>
                <a:ea typeface="Calibri"/>
                <a:cs typeface="Calibri" panose="020F0502020204030204" pitchFamily="34" charset="0"/>
              </a:rPr>
              <a:t>)</a:t>
            </a:r>
          </a:p>
          <a:p>
            <a:r>
              <a:rPr lang="en-US" altLang="zh-CN" sz="2400">
                <a:solidFill>
                  <a:schemeClr val="bg1"/>
                </a:solidFill>
                <a:latin typeface="Calibri" panose="020F0502020204030204" pitchFamily="34" charset="0"/>
                <a:ea typeface="Calibri"/>
                <a:cs typeface="Calibri" panose="020F0502020204030204" pitchFamily="34" charset="0"/>
              </a:rPr>
              <a:t>#</a:t>
            </a:r>
            <a:r>
              <a:rPr lang="zh-CN" altLang="en-US" sz="2400">
                <a:solidFill>
                  <a:schemeClr val="bg1"/>
                </a:solidFill>
                <a:latin typeface="Calibri" panose="020F0502020204030204" pitchFamily="34" charset="0"/>
                <a:ea typeface="宋体"/>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assemble</a:t>
            </a:r>
            <a:r>
              <a:rPr lang="zh-CN" altLang="en-US" sz="2400">
                <a:solidFill>
                  <a:schemeClr val="bg1"/>
                </a:solidFill>
                <a:latin typeface="Calibri" panose="020F0502020204030204" pitchFamily="34" charset="0"/>
                <a:ea typeface="宋体"/>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RISC-V</a:t>
            </a:r>
            <a:r>
              <a:rPr lang="zh-CN" altLang="en-US" sz="2400">
                <a:solidFill>
                  <a:schemeClr val="bg1"/>
                </a:solidFill>
                <a:latin typeface="Calibri" panose="020F0502020204030204" pitchFamily="34" charset="0"/>
                <a:ea typeface="宋体"/>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assembly</a:t>
            </a:r>
            <a:r>
              <a:rPr lang="zh-CN" altLang="en-US" sz="2400">
                <a:solidFill>
                  <a:schemeClr val="bg1"/>
                </a:solidFill>
                <a:latin typeface="Calibri" panose="020F0502020204030204" pitchFamily="34" charset="0"/>
                <a:ea typeface="宋体"/>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code</a:t>
            </a:r>
            <a:endParaRPr lang="zh-CN">
              <a:solidFill>
                <a:schemeClr val="bg1"/>
              </a:solidFill>
              <a:latin typeface="Calibri" panose="020F0502020204030204" pitchFamily="34" charset="0"/>
              <a:cs typeface="Calibri" panose="020F0502020204030204" pitchFamily="34" charset="0"/>
            </a:endParaRPr>
          </a:p>
          <a:p>
            <a:r>
              <a:rPr lang="en-US" altLang="zh-CN" sz="2400">
                <a:solidFill>
                  <a:schemeClr val="bg1"/>
                </a:solidFill>
                <a:latin typeface="Calibri" panose="020F0502020204030204" pitchFamily="34" charset="0"/>
                <a:ea typeface="Calibri"/>
                <a:cs typeface="Calibri" panose="020F0502020204030204" pitchFamily="34" charset="0"/>
              </a:rPr>
              <a:t>#</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insert</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code</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to</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target</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address</a:t>
            </a:r>
            <a:endParaRPr lang="en-US">
              <a:solidFill>
                <a:schemeClr val="bg1"/>
              </a:solidFill>
              <a:latin typeface="Calibri" panose="020F0502020204030204" pitchFamily="34" charset="0"/>
              <a:cs typeface="Calibri" panose="020F0502020204030204" pitchFamily="34" charset="0"/>
            </a:endParaRPr>
          </a:p>
          <a:p>
            <a:r>
              <a:rPr lang="en-US" altLang="zh-CN" sz="2400">
                <a:solidFill>
                  <a:schemeClr val="bg1"/>
                </a:solidFill>
                <a:latin typeface="Calibri" panose="020F0502020204030204" pitchFamily="34" charset="0"/>
                <a:ea typeface="Calibri"/>
                <a:cs typeface="Calibri" panose="020F0502020204030204" pitchFamily="34" charset="0"/>
              </a:rPr>
              <a:t>#</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set</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a</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breakpoint</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on</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a</a:t>
            </a:r>
            <a:r>
              <a:rPr lang="zh-CN" altLang="en-US" sz="2400">
                <a:solidFill>
                  <a:schemeClr val="bg1"/>
                </a:solidFill>
                <a:latin typeface="Calibri" panose="020F0502020204030204" pitchFamily="34" charset="0"/>
                <a:ea typeface="Calibri"/>
                <a:cs typeface="Calibri" panose="020F0502020204030204" pitchFamily="34" charset="0"/>
              </a:rPr>
              <a:t> </a:t>
            </a:r>
            <a:r>
              <a:rPr lang="en-US" altLang="zh-CN" sz="2400">
                <a:solidFill>
                  <a:schemeClr val="bg1"/>
                </a:solidFill>
                <a:latin typeface="Calibri" panose="020F0502020204030204" pitchFamily="34" charset="0"/>
                <a:ea typeface="Calibri"/>
                <a:cs typeface="Calibri" panose="020F0502020204030204" pitchFamily="34" charset="0"/>
              </a:rPr>
              <a:t>signal</a:t>
            </a:r>
            <a:endParaRPr lang="en-US">
              <a:solidFill>
                <a:schemeClr val="bg1"/>
              </a:solidFill>
              <a:latin typeface="Calibri" panose="020F0502020204030204" pitchFamily="34" charset="0"/>
              <a:cs typeface="Calibri" panose="020F0502020204030204" pitchFamily="34" charset="0"/>
            </a:endParaRPr>
          </a:p>
          <a:p>
            <a:r>
              <a:rPr lang="en-US" altLang="zh-CN" sz="2400">
                <a:solidFill>
                  <a:schemeClr val="bg1"/>
                </a:solidFill>
                <a:latin typeface="Calibri" panose="020F0502020204030204" pitchFamily="34" charset="0"/>
                <a:ea typeface="Calibri"/>
                <a:cs typeface="Calibri" panose="020F0502020204030204" pitchFamily="34" charset="0"/>
              </a:rPr>
              <a:t># load a binary file into memory</a:t>
            </a:r>
          </a:p>
          <a:p>
            <a:r>
              <a:rPr lang="en-US" altLang="zh-CN" sz="2400">
                <a:solidFill>
                  <a:schemeClr val="bg1"/>
                </a:solidFill>
                <a:latin typeface="Calibri" panose="020F0502020204030204" pitchFamily="34" charset="0"/>
                <a:ea typeface="Calibri"/>
                <a:cs typeface="Calibri" panose="020F0502020204030204" pitchFamily="34" charset="0"/>
              </a:rPr>
              <a:t># Start waveform recording</a:t>
            </a:r>
          </a:p>
          <a:p>
            <a:endParaRPr lang="zh-CN" altLang="en-US">
              <a:ea typeface="宋体"/>
              <a:cs typeface="Calibri"/>
            </a:endParaRPr>
          </a:p>
        </p:txBody>
      </p:sp>
      <p:sp>
        <p:nvSpPr>
          <p:cNvPr id="4" name="文本框 3">
            <a:extLst>
              <a:ext uri="{FF2B5EF4-FFF2-40B4-BE49-F238E27FC236}">
                <a16:creationId xmlns:a16="http://schemas.microsoft.com/office/drawing/2014/main" id="{43142483-2E36-7E2D-4CE3-9106D51FC6AF}"/>
              </a:ext>
            </a:extLst>
          </p:cNvPr>
          <p:cNvSpPr txBox="1"/>
          <p:nvPr/>
        </p:nvSpPr>
        <p:spPr>
          <a:xfrm>
            <a:off x="1190843" y="3297613"/>
            <a:ext cx="4828957"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err="1">
                <a:solidFill>
                  <a:schemeClr val="bg1"/>
                </a:solidFill>
                <a:latin typeface="Calibri" panose="020F0502020204030204" pitchFamily="34" charset="0"/>
                <a:ea typeface="Calibri"/>
                <a:cs typeface="Calibri" panose="020F0502020204030204" pitchFamily="34" charset="0"/>
              </a:rPr>
              <a:t>xapis</a:t>
            </a:r>
            <a:r>
              <a:rPr lang="en-US" altLang="zh-CN" sz="2400">
                <a:solidFill>
                  <a:schemeClr val="bg1"/>
                </a:solidFill>
                <a:latin typeface="Calibri" panose="020F0502020204030204" pitchFamily="34" charset="0"/>
                <a:ea typeface="Calibri"/>
                <a:cs typeface="Calibri" panose="020F0502020204030204" pitchFamily="34" charset="0"/>
              </a:rPr>
              <a:t> :                                     </a:t>
            </a:r>
          </a:p>
          <a:p>
            <a:r>
              <a:rPr lang="en-US" altLang="zh-CN" sz="2400" err="1">
                <a:solidFill>
                  <a:schemeClr val="bg1"/>
                </a:solidFill>
                <a:latin typeface="Calibri" panose="020F0502020204030204" pitchFamily="34" charset="0"/>
                <a:ea typeface="Calibri"/>
                <a:cs typeface="Calibri" panose="020F0502020204030204" pitchFamily="34" charset="0"/>
              </a:rPr>
              <a:t>xasm</a:t>
            </a:r>
            <a:r>
              <a:rPr lang="en-US" altLang="zh-CN" sz="2400">
                <a:solidFill>
                  <a:schemeClr val="bg1"/>
                </a:solidFill>
                <a:latin typeface="Calibri" panose="020F0502020204030204" pitchFamily="34" charset="0"/>
                <a:ea typeface="Calibri"/>
                <a:cs typeface="Calibri" panose="020F0502020204030204" pitchFamily="34" charset="0"/>
              </a:rPr>
              <a:t> :                        </a:t>
            </a:r>
          </a:p>
          <a:p>
            <a:r>
              <a:rPr lang="en-US" altLang="zh-CN" sz="2400" err="1">
                <a:solidFill>
                  <a:schemeClr val="bg1"/>
                </a:solidFill>
                <a:latin typeface="Calibri" panose="020F0502020204030204" pitchFamily="34" charset="0"/>
                <a:ea typeface="Calibri"/>
                <a:cs typeface="Calibri" panose="020F0502020204030204" pitchFamily="34" charset="0"/>
              </a:rPr>
              <a:t>xasm_insert</a:t>
            </a:r>
            <a:r>
              <a:rPr lang="en-US" altLang="zh-CN" sz="2400">
                <a:solidFill>
                  <a:schemeClr val="bg1"/>
                </a:solidFill>
                <a:latin typeface="Calibri" panose="020F0502020204030204" pitchFamily="34" charset="0"/>
                <a:ea typeface="Calibri"/>
                <a:cs typeface="Calibri" panose="020F0502020204030204" pitchFamily="34" charset="0"/>
              </a:rPr>
              <a:t> :            </a:t>
            </a:r>
          </a:p>
          <a:p>
            <a:r>
              <a:rPr lang="en-US" altLang="zh-CN" sz="2400" err="1">
                <a:solidFill>
                  <a:schemeClr val="bg1"/>
                </a:solidFill>
                <a:latin typeface="Calibri" panose="020F0502020204030204" pitchFamily="34" charset="0"/>
                <a:ea typeface="Calibri"/>
                <a:cs typeface="Calibri" panose="020F0502020204030204" pitchFamily="34" charset="0"/>
              </a:rPr>
              <a:t>xbreak</a:t>
            </a:r>
            <a:r>
              <a:rPr lang="en-US" altLang="zh-CN" sz="2400">
                <a:solidFill>
                  <a:schemeClr val="bg1"/>
                </a:solidFill>
                <a:latin typeface="Calibri" panose="020F0502020204030204" pitchFamily="34" charset="0"/>
                <a:ea typeface="Calibri"/>
                <a:cs typeface="Calibri" panose="020F0502020204030204" pitchFamily="34" charset="0"/>
              </a:rPr>
              <a:t> :                   </a:t>
            </a:r>
          </a:p>
          <a:p>
            <a:r>
              <a:rPr lang="en-US" altLang="zh-CN" sz="2400" err="1">
                <a:solidFill>
                  <a:schemeClr val="bg1"/>
                </a:solidFill>
                <a:latin typeface="Calibri" panose="020F0502020204030204" pitchFamily="34" charset="0"/>
                <a:ea typeface="Calibri"/>
                <a:cs typeface="Calibri" panose="020F0502020204030204" pitchFamily="34" charset="0"/>
              </a:rPr>
              <a:t>xload</a:t>
            </a:r>
            <a:r>
              <a:rPr lang="en-US" altLang="zh-CN" sz="2400">
                <a:solidFill>
                  <a:schemeClr val="bg1"/>
                </a:solidFill>
                <a:latin typeface="Calibri" panose="020F0502020204030204" pitchFamily="34" charset="0"/>
                <a:ea typeface="Calibri"/>
                <a:cs typeface="Calibri" panose="020F0502020204030204" pitchFamily="34" charset="0"/>
              </a:rPr>
              <a:t> : </a:t>
            </a:r>
          </a:p>
          <a:p>
            <a:r>
              <a:rPr lang="en-US" altLang="zh-CN" sz="2400" err="1">
                <a:solidFill>
                  <a:schemeClr val="bg1"/>
                </a:solidFill>
                <a:latin typeface="Calibri" panose="020F0502020204030204" pitchFamily="34" charset="0"/>
                <a:ea typeface="Calibri"/>
                <a:cs typeface="Calibri" panose="020F0502020204030204" pitchFamily="34" charset="0"/>
              </a:rPr>
              <a:t>xwave_on</a:t>
            </a:r>
            <a:r>
              <a:rPr lang="en-US" altLang="zh-CN" sz="2400">
                <a:solidFill>
                  <a:schemeClr val="bg1"/>
                </a:solidFill>
                <a:latin typeface="Calibri" panose="020F0502020204030204" pitchFamily="34" charset="0"/>
                <a:ea typeface="Calibri"/>
                <a:cs typeface="Calibri" panose="020F0502020204030204" pitchFamily="34" charset="0"/>
              </a:rPr>
              <a:t> :</a:t>
            </a:r>
          </a:p>
          <a:p>
            <a:endParaRPr lang="en-US" altLang="zh-CN" sz="2400">
              <a:solidFill>
                <a:schemeClr val="bg1"/>
              </a:solidFill>
              <a:latin typeface="Calibri" panose="020F0502020204030204" pitchFamily="34" charset="0"/>
              <a:ea typeface="Calibri"/>
              <a:cs typeface="Calibri" panose="020F0502020204030204" pitchFamily="34" charset="0"/>
            </a:endParaRPr>
          </a:p>
          <a:p>
            <a:endParaRPr lang="zh-CN" altLang="en-US">
              <a:ea typeface="宋体"/>
              <a:cs typeface="Calibri"/>
            </a:endParaRPr>
          </a:p>
        </p:txBody>
      </p:sp>
    </p:spTree>
    <p:extLst>
      <p:ext uri="{BB962C8B-B14F-4D97-AF65-F5344CB8AC3E}">
        <p14:creationId xmlns:p14="http://schemas.microsoft.com/office/powerpoint/2010/main" val="2082405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63A08-7469-A023-3914-2D31A1CF1AED}"/>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C944656F-849E-7063-746C-9690DEFEFB05}"/>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EE44334C-6179-518C-DC72-1115540028A9}"/>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3288827B-1F30-BB97-1799-AFDA84629673}"/>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A8D68549-48FB-4FF2-7AF9-AE30F69DCA1E}"/>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ea typeface="+mj-ea"/>
                <a:cs typeface="Times New Roman" panose="02020503050405090304" pitchFamily="18" charset="0"/>
              </a:rPr>
              <a:t>Basic</a:t>
            </a:r>
            <a:r>
              <a:rPr lang="zh-CN" altLang="en-US" sz="3600">
                <a:solidFill>
                  <a:schemeClr val="tx1"/>
                </a:solidFill>
                <a:latin typeface="+mj-lt"/>
                <a:ea typeface="+mj-ea"/>
                <a:cs typeface="Times New Roman" panose="02020503050405090304" pitchFamily="18" charset="0"/>
              </a:rPr>
              <a:t> </a:t>
            </a:r>
            <a:r>
              <a:rPr lang="en-US" altLang="zh-CN" sz="3600">
                <a:solidFill>
                  <a:schemeClr val="tx1"/>
                </a:solidFill>
                <a:latin typeface="+mj-lt"/>
                <a:ea typeface="+mj-ea"/>
                <a:cs typeface="Times New Roman" panose="02020503050405090304" pitchFamily="18" charset="0"/>
              </a:rPr>
              <a:t>Function</a:t>
            </a:r>
          </a:p>
        </p:txBody>
      </p:sp>
      <p:sp>
        <p:nvSpPr>
          <p:cNvPr id="3" name="文本框 2">
            <a:extLst>
              <a:ext uri="{FF2B5EF4-FFF2-40B4-BE49-F238E27FC236}">
                <a16:creationId xmlns:a16="http://schemas.microsoft.com/office/drawing/2014/main" id="{D496AC66-DC0E-B5BB-3572-DA2440F01E9F}"/>
              </a:ext>
            </a:extLst>
          </p:cNvPr>
          <p:cNvSpPr txBox="1"/>
          <p:nvPr/>
        </p:nvSpPr>
        <p:spPr>
          <a:xfrm>
            <a:off x="1264356" y="1535289"/>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0F118263-3E8F-25C0-C065-11A4AFCC03CD}"/>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831942" y="1326343"/>
            <a:ext cx="10342877" cy="851724"/>
          </a:xfrm>
          <a:prstGeom prst="rect">
            <a:avLst/>
          </a:prstGeom>
        </p:spPr>
      </p:pic>
      <p:sp>
        <p:nvSpPr>
          <p:cNvPr id="10" name="文本框 9">
            <a:extLst>
              <a:ext uri="{FF2B5EF4-FFF2-40B4-BE49-F238E27FC236}">
                <a16:creationId xmlns:a16="http://schemas.microsoft.com/office/drawing/2014/main" id="{2FCE54E4-789A-658E-0075-E13FC55AECF8}"/>
              </a:ext>
            </a:extLst>
          </p:cNvPr>
          <p:cNvSpPr txBox="1"/>
          <p:nvPr/>
        </p:nvSpPr>
        <p:spPr>
          <a:xfrm>
            <a:off x="1017181" y="1715602"/>
            <a:ext cx="2432269"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  (Xiangshan) </a:t>
            </a:r>
            <a:r>
              <a:rPr kumimoji="1" lang="en-US" altLang="zh-CN" sz="2400" b="1" err="1">
                <a:solidFill>
                  <a:schemeClr val="bg1"/>
                </a:solidFill>
                <a:ea typeface="宋体"/>
              </a:rPr>
              <a:t>xui</a:t>
            </a:r>
            <a:endParaRPr kumimoji="1" lang="zh-CN" altLang="en-US" sz="2400" b="1">
              <a:solidFill>
                <a:schemeClr val="bg1"/>
              </a:solidFill>
              <a:ea typeface="宋体"/>
            </a:endParaRPr>
          </a:p>
        </p:txBody>
      </p:sp>
      <p:sp>
        <p:nvSpPr>
          <p:cNvPr id="11" name="文本框 10">
            <a:extLst>
              <a:ext uri="{FF2B5EF4-FFF2-40B4-BE49-F238E27FC236}">
                <a16:creationId xmlns:a16="http://schemas.microsoft.com/office/drawing/2014/main" id="{07711DA5-B556-CC56-DF10-C2F6E22B839B}"/>
              </a:ext>
            </a:extLst>
          </p:cNvPr>
          <p:cNvSpPr txBox="1"/>
          <p:nvPr/>
        </p:nvSpPr>
        <p:spPr>
          <a:xfrm>
            <a:off x="1017181" y="1417672"/>
            <a:ext cx="4031360" cy="400110"/>
          </a:xfrm>
          <a:prstGeom prst="rect">
            <a:avLst/>
          </a:prstGeom>
          <a:noFill/>
        </p:spPr>
        <p:txBody>
          <a:bodyPr wrap="none" lIns="91440" tIns="45720" rIns="91440" bIns="45720" rtlCol="0" anchor="t">
            <a:spAutoFit/>
          </a:bodyPr>
          <a:lstStyle/>
          <a:p>
            <a:r>
              <a:rPr kumimoji="1" lang="en-US" altLang="zh-CN" sz="2000">
                <a:solidFill>
                  <a:srgbClr val="FFC000"/>
                </a:solidFill>
                <a:ea typeface="宋体"/>
              </a:rPr>
              <a:t># </a:t>
            </a:r>
            <a:r>
              <a:rPr kumimoji="1" lang="en-US" altLang="zh-CN" sz="2000">
                <a:solidFill>
                  <a:srgbClr val="FFC000"/>
                </a:solidFill>
                <a:ea typeface="宋体"/>
                <a:cs typeface="+mn-lt"/>
              </a:rPr>
              <a:t>Enter the XSPdb graphical interface</a:t>
            </a:r>
            <a:endParaRPr kumimoji="1" lang="zh-CN" altLang="en-US" sz="2000">
              <a:solidFill>
                <a:srgbClr val="FFC000"/>
              </a:solidFill>
              <a:ea typeface="宋体"/>
            </a:endParaRPr>
          </a:p>
        </p:txBody>
      </p:sp>
      <p:pic>
        <p:nvPicPr>
          <p:cNvPr id="1028" name="Picture 4" descr="screenshot">
            <a:extLst>
              <a:ext uri="{FF2B5EF4-FFF2-40B4-BE49-F238E27FC236}">
                <a16:creationId xmlns:a16="http://schemas.microsoft.com/office/drawing/2014/main" id="{376F52C0-C7D8-2B1A-7B27-B9990DF0FE6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009" y="2389734"/>
            <a:ext cx="6065089" cy="38060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26ABBED-4D44-8CE0-152E-D3B8DA4AC2B6}"/>
              </a:ext>
            </a:extLst>
          </p:cNvPr>
          <p:cNvSpPr/>
          <p:nvPr/>
        </p:nvSpPr>
        <p:spPr>
          <a:xfrm>
            <a:off x="856593" y="2427317"/>
            <a:ext cx="2075793" cy="2702327"/>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6ADCD1A5-42C4-95EE-E356-73D2065A3877}"/>
              </a:ext>
            </a:extLst>
          </p:cNvPr>
          <p:cNvSpPr txBox="1"/>
          <p:nvPr/>
        </p:nvSpPr>
        <p:spPr>
          <a:xfrm>
            <a:off x="7206708" y="2678481"/>
            <a:ext cx="3385863" cy="276485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zh-CN" sz="2000" b="1"/>
              <a:t>UI</a:t>
            </a:r>
            <a:r>
              <a:rPr kumimoji="1" lang="zh-CN" altLang="en-US" sz="2000" b="1"/>
              <a:t> </a:t>
            </a:r>
            <a:r>
              <a:rPr kumimoji="1" lang="en-US" altLang="zh-CN" sz="2000" b="1"/>
              <a:t>Interface</a:t>
            </a:r>
          </a:p>
          <a:p>
            <a:pPr marL="742950" lvl="1" indent="-285750">
              <a:lnSpc>
                <a:spcPct val="150000"/>
              </a:lnSpc>
              <a:buFont typeface="Arial" panose="020B0604020202020204" pitchFamily="34" charset="0"/>
              <a:buChar char="•"/>
            </a:pPr>
            <a:r>
              <a:rPr kumimoji="1" lang="en-US" altLang="zh-CN" sz="2000">
                <a:solidFill>
                  <a:srgbClr val="FF0000"/>
                </a:solidFill>
              </a:rPr>
              <a:t>Memory Disassembly</a:t>
            </a:r>
          </a:p>
          <a:p>
            <a:pPr marL="742950" lvl="1" indent="-285750">
              <a:lnSpc>
                <a:spcPct val="150000"/>
              </a:lnSpc>
              <a:buFont typeface="Arial" panose="020B0604020202020204" pitchFamily="34" charset="0"/>
              <a:buChar char="•"/>
            </a:pPr>
            <a:r>
              <a:rPr kumimoji="1" lang="en-US" altLang="zh-CN" sz="2000"/>
              <a:t>Reg Information</a:t>
            </a:r>
          </a:p>
          <a:p>
            <a:pPr marL="742950" lvl="1" indent="-285750">
              <a:lnSpc>
                <a:spcPct val="150000"/>
              </a:lnSpc>
              <a:buFont typeface="Arial" panose="020B0604020202020204" pitchFamily="34" charset="0"/>
              <a:buChar char="•"/>
            </a:pPr>
            <a:r>
              <a:rPr kumimoji="1" lang="en-US" altLang="zh-CN" sz="2000"/>
              <a:t>Other Information</a:t>
            </a:r>
          </a:p>
          <a:p>
            <a:pPr marL="742950" lvl="1" indent="-285750">
              <a:lnSpc>
                <a:spcPct val="150000"/>
              </a:lnSpc>
              <a:buFont typeface="Arial" panose="020B0604020202020204" pitchFamily="34" charset="0"/>
              <a:buChar char="•"/>
            </a:pPr>
            <a:r>
              <a:rPr kumimoji="1" lang="en-US" altLang="zh-CN" sz="2000"/>
              <a:t>Input area</a:t>
            </a:r>
          </a:p>
          <a:p>
            <a:pPr>
              <a:lnSpc>
                <a:spcPct val="150000"/>
              </a:lnSpc>
            </a:pPr>
            <a:endParaRPr kumimoji="1" lang="zh-CN" altLang="en-US" b="1"/>
          </a:p>
        </p:txBody>
      </p:sp>
      <p:sp>
        <p:nvSpPr>
          <p:cNvPr id="13" name="灯片编号占位符 1">
            <a:extLst>
              <a:ext uri="{FF2B5EF4-FFF2-40B4-BE49-F238E27FC236}">
                <a16:creationId xmlns:a16="http://schemas.microsoft.com/office/drawing/2014/main" id="{B077F554-E994-49BE-CC5B-1D64ABCBF7AB}"/>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48</a:t>
            </a:r>
            <a:endParaRPr lang="zh-CN">
              <a:solidFill>
                <a:srgbClr val="B2B2B2"/>
              </a:solidFill>
            </a:endParaRPr>
          </a:p>
        </p:txBody>
      </p:sp>
      <p:sp>
        <p:nvSpPr>
          <p:cNvPr id="12" name="矩形 11">
            <a:extLst>
              <a:ext uri="{FF2B5EF4-FFF2-40B4-BE49-F238E27FC236}">
                <a16:creationId xmlns:a16="http://schemas.microsoft.com/office/drawing/2014/main" id="{595F5598-0E3A-7AF0-8F53-0E69DFE65953}"/>
              </a:ext>
            </a:extLst>
          </p:cNvPr>
          <p:cNvSpPr/>
          <p:nvPr/>
        </p:nvSpPr>
        <p:spPr>
          <a:xfrm>
            <a:off x="2973970" y="2388934"/>
            <a:ext cx="3906128" cy="1240209"/>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32B2533D-92E1-8B57-B2DF-DA738D32569B}"/>
              </a:ext>
            </a:extLst>
          </p:cNvPr>
          <p:cNvSpPr/>
          <p:nvPr/>
        </p:nvSpPr>
        <p:spPr>
          <a:xfrm>
            <a:off x="815008" y="5174291"/>
            <a:ext cx="6065089" cy="1021543"/>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4A00EF70-7F39-2B41-B5AA-9F6265951B98}"/>
              </a:ext>
            </a:extLst>
          </p:cNvPr>
          <p:cNvSpPr/>
          <p:nvPr/>
        </p:nvSpPr>
        <p:spPr>
          <a:xfrm>
            <a:off x="2932386" y="3666726"/>
            <a:ext cx="3906128" cy="1381236"/>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1709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3" presetClass="emph" presetSubtype="2" fill="hold" nodeType="withEffect">
                                  <p:stCondLst>
                                    <p:cond delay="0"/>
                                  </p:stCondLst>
                                  <p:childTnLst>
                                    <p:animClr clrSpc="rgb" dir="cw">
                                      <p:cBhvr override="childStyle">
                                        <p:cTn id="8" dur="500" fill="hold"/>
                                        <p:tgtEl>
                                          <p:spTgt spid="7">
                                            <p:txEl>
                                              <p:pRg st="1" end="1"/>
                                            </p:txEl>
                                          </p:spTgt>
                                        </p:tgtEl>
                                        <p:attrNameLst>
                                          <p:attrName>style.color</p:attrName>
                                        </p:attrNameLst>
                                      </p:cBhvr>
                                      <p:to>
                                        <a:schemeClr val="tx1"/>
                                      </p:to>
                                    </p:animClr>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3" presetClass="emph" presetSubtype="2" fill="hold" nodeType="withEffect">
                                  <p:stCondLst>
                                    <p:cond delay="0"/>
                                  </p:stCondLst>
                                  <p:childTnLst>
                                    <p:animClr clrSpc="rgb" dir="cw">
                                      <p:cBhvr override="childStyle">
                                        <p:cTn id="12" dur="500" fill="hold"/>
                                        <p:tgtEl>
                                          <p:spTgt spid="7">
                                            <p:txEl>
                                              <p:pRg st="2" end="2"/>
                                            </p:txEl>
                                          </p:spTgt>
                                        </p:tgtEl>
                                        <p:attrNameLst>
                                          <p:attrName>style.color</p:attrName>
                                        </p:attrNameLst>
                                      </p:cBhvr>
                                      <p:to>
                                        <a:srgbClr val="FF2600"/>
                                      </p:to>
                                    </p:animClr>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3" presetClass="emph" presetSubtype="2" fill="hold" nodeType="withEffect">
                                  <p:stCondLst>
                                    <p:cond delay="0"/>
                                  </p:stCondLst>
                                  <p:childTnLst>
                                    <p:animClr clrSpc="rgb" dir="cw">
                                      <p:cBhvr override="childStyle">
                                        <p:cTn id="18" dur="2000" fill="hold"/>
                                        <p:tgtEl>
                                          <p:spTgt spid="7">
                                            <p:txEl>
                                              <p:pRg st="2" end="2"/>
                                            </p:txEl>
                                          </p:spTgt>
                                        </p:tgtEl>
                                        <p:attrNameLst>
                                          <p:attrName>style.color</p:attrName>
                                        </p:attrNameLst>
                                      </p:cBhvr>
                                      <p:to>
                                        <a:schemeClr val="tx1"/>
                                      </p:to>
                                    </p:animClr>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3" presetClass="emph" presetSubtype="2" fill="hold" nodeType="withEffect">
                                  <p:stCondLst>
                                    <p:cond delay="0"/>
                                  </p:stCondLst>
                                  <p:childTnLst>
                                    <p:animClr clrSpc="rgb" dir="cw">
                                      <p:cBhvr override="childStyle">
                                        <p:cTn id="22" dur="500" fill="hold"/>
                                        <p:tgtEl>
                                          <p:spTgt spid="7">
                                            <p:txEl>
                                              <p:pRg st="3" end="3"/>
                                            </p:txEl>
                                          </p:spTgt>
                                        </p:tgtEl>
                                        <p:attrNameLst>
                                          <p:attrName>style.color</p:attrName>
                                        </p:attrNameLst>
                                      </p:cBhvr>
                                      <p:to>
                                        <a:srgbClr val="FF2600"/>
                                      </p:to>
                                    </p:animClr>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3" presetClass="emph" presetSubtype="2" fill="hold" nodeType="withEffect">
                                  <p:stCondLst>
                                    <p:cond delay="0"/>
                                  </p:stCondLst>
                                  <p:childTnLst>
                                    <p:animClr clrSpc="rgb" dir="cw">
                                      <p:cBhvr override="childStyle">
                                        <p:cTn id="30" dur="2000" fill="hold"/>
                                        <p:tgtEl>
                                          <p:spTgt spid="7">
                                            <p:txEl>
                                              <p:pRg st="4" end="4"/>
                                            </p:txEl>
                                          </p:spTgt>
                                        </p:tgtEl>
                                        <p:attrNameLst>
                                          <p:attrName>style.color</p:attrName>
                                        </p:attrNameLst>
                                      </p:cBhvr>
                                      <p:to>
                                        <a:srgbClr val="FF2600"/>
                                      </p:to>
                                    </p:animClr>
                                  </p:childTnLst>
                                </p:cTn>
                              </p:par>
                              <p:par>
                                <p:cTn id="31" presetID="3" presetClass="emph" presetSubtype="2" fill="hold" nodeType="withEffect">
                                  <p:stCondLst>
                                    <p:cond delay="0"/>
                                  </p:stCondLst>
                                  <p:childTnLst>
                                    <p:animClr clrSpc="rgb" dir="cw">
                                      <p:cBhvr override="childStyle">
                                        <p:cTn id="32" dur="2000" fill="hold"/>
                                        <p:tgtEl>
                                          <p:spTgt spid="7">
                                            <p:txEl>
                                              <p:pRg st="3" end="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5" grpId="0" animBg="1"/>
      <p:bldP spid="1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FB867-93BB-DC4C-334F-CCB68F04F227}"/>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0652F399-B65D-3BA9-B5AB-181221C85014}"/>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7EB77114-3DEE-DE0C-FB31-D7870349A159}"/>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AAF8B64B-3EFF-1AEE-DAEC-D950F756203E}"/>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2B71082D-DC4B-7044-6C7B-B45E58A75D9C}"/>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ea typeface="+mj-ea"/>
                <a:cs typeface="Times New Roman" panose="02020503050405090304" pitchFamily="18" charset="0"/>
              </a:rPr>
              <a:t>Basic</a:t>
            </a:r>
            <a:r>
              <a:rPr lang="zh-CN" altLang="en-US" sz="3600">
                <a:solidFill>
                  <a:schemeClr val="tx1"/>
                </a:solidFill>
                <a:latin typeface="+mj-lt"/>
                <a:ea typeface="+mj-ea"/>
                <a:cs typeface="Times New Roman" panose="02020503050405090304" pitchFamily="18" charset="0"/>
              </a:rPr>
              <a:t> </a:t>
            </a:r>
            <a:r>
              <a:rPr lang="en-US" altLang="zh-CN" sz="3600">
                <a:solidFill>
                  <a:schemeClr val="tx1"/>
                </a:solidFill>
                <a:latin typeface="+mj-lt"/>
                <a:ea typeface="+mj-ea"/>
                <a:cs typeface="Times New Roman" panose="02020503050405090304" pitchFamily="18" charset="0"/>
              </a:rPr>
              <a:t>Function</a:t>
            </a:r>
          </a:p>
        </p:txBody>
      </p:sp>
      <p:sp>
        <p:nvSpPr>
          <p:cNvPr id="3" name="文本框 2">
            <a:extLst>
              <a:ext uri="{FF2B5EF4-FFF2-40B4-BE49-F238E27FC236}">
                <a16:creationId xmlns:a16="http://schemas.microsoft.com/office/drawing/2014/main" id="{0E18CDDC-BD3F-84BA-2341-D2A9E72790C6}"/>
              </a:ext>
            </a:extLst>
          </p:cNvPr>
          <p:cNvSpPr txBox="1"/>
          <p:nvPr/>
        </p:nvSpPr>
        <p:spPr>
          <a:xfrm>
            <a:off x="1222023" y="1982406"/>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6E4189AD-92CF-9344-3979-B9CF6A06D57E}"/>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785376" y="1752294"/>
            <a:ext cx="10347110" cy="1236440"/>
          </a:xfrm>
          <a:prstGeom prst="rect">
            <a:avLst/>
          </a:prstGeom>
        </p:spPr>
      </p:pic>
      <p:sp>
        <p:nvSpPr>
          <p:cNvPr id="10" name="文本框 9">
            <a:extLst>
              <a:ext uri="{FF2B5EF4-FFF2-40B4-BE49-F238E27FC236}">
                <a16:creationId xmlns:a16="http://schemas.microsoft.com/office/drawing/2014/main" id="{D5DEB1B8-6F94-5D50-7C87-A4D4A1134934}"/>
              </a:ext>
            </a:extLst>
          </p:cNvPr>
          <p:cNvSpPr txBox="1"/>
          <p:nvPr/>
        </p:nvSpPr>
        <p:spPr>
          <a:xfrm>
            <a:off x="814260" y="1903286"/>
            <a:ext cx="5897064"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a:t>
            </a:r>
            <a:r>
              <a:rPr kumimoji="1" lang="en-US" altLang="zh-CN" sz="2400" b="1" err="1">
                <a:solidFill>
                  <a:schemeClr val="bg1"/>
                </a:solidFill>
                <a:ea typeface="宋体"/>
              </a:rPr>
              <a:t>xiangshan</a:t>
            </a:r>
            <a:r>
              <a:rPr kumimoji="1" lang="en-US" altLang="zh-CN" sz="2400" b="1">
                <a:solidFill>
                  <a:schemeClr val="bg1"/>
                </a:solidFill>
                <a:ea typeface="宋体"/>
              </a:rPr>
              <a:t>) </a:t>
            </a:r>
            <a:r>
              <a:rPr kumimoji="1" lang="en-US" altLang="zh-CN" sz="2400" b="1" err="1">
                <a:solidFill>
                  <a:schemeClr val="bg1"/>
                </a:solidFill>
                <a:ea typeface="宋体"/>
              </a:rPr>
              <a:t>xload</a:t>
            </a:r>
            <a:r>
              <a:rPr kumimoji="1" lang="en-US" altLang="zh-CN" sz="2400" b="1">
                <a:solidFill>
                  <a:schemeClr val="bg1"/>
                </a:solidFill>
                <a:ea typeface="宋体"/>
              </a:rPr>
              <a:t> ready-to-run/spike-</a:t>
            </a:r>
            <a:r>
              <a:rPr kumimoji="1" lang="en-US" altLang="zh-CN" sz="2400" b="1" err="1">
                <a:solidFill>
                  <a:schemeClr val="bg1"/>
                </a:solidFill>
                <a:ea typeface="宋体"/>
              </a:rPr>
              <a:t>dasm</a:t>
            </a:r>
            <a:r>
              <a:rPr kumimoji="1" lang="en-US" altLang="zh-CN" sz="2400" b="1">
                <a:solidFill>
                  <a:schemeClr val="bg1"/>
                </a:solidFill>
                <a:ea typeface="宋体"/>
              </a:rPr>
              <a:t>   </a:t>
            </a:r>
            <a:endParaRPr lang="zh-CN" altLang="en-US" sz="2400" b="1">
              <a:solidFill>
                <a:schemeClr val="bg1"/>
              </a:solidFill>
              <a:ea typeface="宋体"/>
              <a:cs typeface="Calibri"/>
            </a:endParaRPr>
          </a:p>
        </p:txBody>
      </p:sp>
      <p:sp>
        <p:nvSpPr>
          <p:cNvPr id="12" name="文本框 11">
            <a:extLst>
              <a:ext uri="{FF2B5EF4-FFF2-40B4-BE49-F238E27FC236}">
                <a16:creationId xmlns:a16="http://schemas.microsoft.com/office/drawing/2014/main" id="{6BC1418D-34B9-A02F-2180-3310E133ED6A}"/>
              </a:ext>
            </a:extLst>
          </p:cNvPr>
          <p:cNvSpPr txBox="1"/>
          <p:nvPr/>
        </p:nvSpPr>
        <p:spPr>
          <a:xfrm>
            <a:off x="814260" y="2396725"/>
            <a:ext cx="6900543"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a:t>
            </a:r>
            <a:r>
              <a:rPr kumimoji="1" lang="en-US" altLang="zh-CN" sz="2400" b="1" err="1">
                <a:solidFill>
                  <a:schemeClr val="bg1"/>
                </a:solidFill>
                <a:ea typeface="宋体"/>
              </a:rPr>
              <a:t>xiangshan</a:t>
            </a:r>
            <a:r>
              <a:rPr kumimoji="1" lang="en-US" altLang="zh-CN" sz="2400" b="1">
                <a:solidFill>
                  <a:schemeClr val="bg1"/>
                </a:solidFill>
                <a:ea typeface="宋体"/>
              </a:rPr>
              <a:t>) </a:t>
            </a:r>
            <a:r>
              <a:rPr kumimoji="1" lang="en-US" altLang="zh-CN" sz="2400" b="1" err="1">
                <a:solidFill>
                  <a:schemeClr val="bg1"/>
                </a:solidFill>
                <a:ea typeface="宋体"/>
              </a:rPr>
              <a:t>xflash</a:t>
            </a:r>
            <a:r>
              <a:rPr kumimoji="1" lang="en-US" altLang="zh-CN" sz="2400" b="1">
                <a:solidFill>
                  <a:schemeClr val="bg1"/>
                </a:solidFill>
                <a:ea typeface="宋体"/>
              </a:rPr>
              <a:t> ready-to-run/</a:t>
            </a:r>
            <a:r>
              <a:rPr kumimoji="1" lang="en-US" altLang="zh-CN" sz="2400" b="1" err="1">
                <a:solidFill>
                  <a:schemeClr val="bg1"/>
                </a:solidFill>
                <a:ea typeface="宋体"/>
              </a:rPr>
              <a:t>xspdb_flash_init.bin</a:t>
            </a:r>
            <a:endParaRPr lang="zh-CN" altLang="en-US" sz="2400" b="1" err="1">
              <a:solidFill>
                <a:schemeClr val="bg1"/>
              </a:solidFill>
              <a:ea typeface="宋体"/>
              <a:cs typeface="Calibri"/>
            </a:endParaRPr>
          </a:p>
        </p:txBody>
      </p:sp>
      <p:sp>
        <p:nvSpPr>
          <p:cNvPr id="13" name="文本框 12">
            <a:extLst>
              <a:ext uri="{FF2B5EF4-FFF2-40B4-BE49-F238E27FC236}">
                <a16:creationId xmlns:a16="http://schemas.microsoft.com/office/drawing/2014/main" id="{0A80E77E-7EE1-D996-6999-3D4860E52121}"/>
              </a:ext>
            </a:extLst>
          </p:cNvPr>
          <p:cNvSpPr txBox="1"/>
          <p:nvPr/>
        </p:nvSpPr>
        <p:spPr>
          <a:xfrm>
            <a:off x="805793" y="1196075"/>
            <a:ext cx="9016750" cy="46166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b="1"/>
              <a:t>Initial</a:t>
            </a:r>
            <a:r>
              <a:rPr kumimoji="1" lang="zh-CN" altLang="en-US" sz="2400" b="1"/>
              <a:t> </a:t>
            </a:r>
            <a:r>
              <a:rPr kumimoji="1" lang="en-US" altLang="zh-CN" sz="2400" b="1"/>
              <a:t>RTL</a:t>
            </a:r>
            <a:endParaRPr kumimoji="1" lang="zh-CN" altLang="en-US" sz="2400" b="1"/>
          </a:p>
        </p:txBody>
      </p:sp>
      <p:sp>
        <p:nvSpPr>
          <p:cNvPr id="24" name="文本框 23">
            <a:extLst>
              <a:ext uri="{FF2B5EF4-FFF2-40B4-BE49-F238E27FC236}">
                <a16:creationId xmlns:a16="http://schemas.microsoft.com/office/drawing/2014/main" id="{8734AC35-C47F-A0FE-29A2-3D466BC2F3FF}"/>
              </a:ext>
            </a:extLst>
          </p:cNvPr>
          <p:cNvSpPr txBox="1"/>
          <p:nvPr/>
        </p:nvSpPr>
        <p:spPr>
          <a:xfrm>
            <a:off x="8188042" y="1903286"/>
            <a:ext cx="2150653" cy="400110"/>
          </a:xfrm>
          <a:prstGeom prst="rect">
            <a:avLst/>
          </a:prstGeom>
          <a:noFill/>
        </p:spPr>
        <p:txBody>
          <a:bodyPr wrap="none" lIns="91440" tIns="45720" rIns="91440" bIns="45720" rtlCol="0" anchor="t">
            <a:spAutoFit/>
          </a:bodyPr>
          <a:lstStyle/>
          <a:p>
            <a:r>
              <a:rPr kumimoji="1" lang="en-US" altLang="zh-CN" sz="2000" b="1">
                <a:solidFill>
                  <a:srgbClr val="FFC000"/>
                </a:solidFill>
                <a:ea typeface="宋体"/>
              </a:rPr>
              <a:t>#</a:t>
            </a:r>
            <a:r>
              <a:rPr kumimoji="1" lang="zh-CN" altLang="en-US" sz="2000" b="1">
                <a:solidFill>
                  <a:srgbClr val="FFC000"/>
                </a:solidFill>
                <a:ea typeface="宋体"/>
              </a:rPr>
              <a:t> </a:t>
            </a:r>
            <a:r>
              <a:rPr kumimoji="1" lang="en-US" altLang="zh-CN" sz="2000" b="1" err="1">
                <a:solidFill>
                  <a:srgbClr val="FFC000"/>
                </a:solidFill>
                <a:ea typeface="宋体"/>
              </a:rPr>
              <a:t>init</a:t>
            </a:r>
            <a:r>
              <a:rPr kumimoji="1" lang="zh-CN" altLang="en-US" sz="2000" b="1">
                <a:solidFill>
                  <a:srgbClr val="FFC000"/>
                </a:solidFill>
                <a:ea typeface="宋体"/>
              </a:rPr>
              <a:t> </a:t>
            </a:r>
            <a:r>
              <a:rPr kumimoji="1" lang="en-US" altLang="zh-CN" sz="2000" b="1">
                <a:solidFill>
                  <a:srgbClr val="FFC000"/>
                </a:solidFill>
                <a:ea typeface="宋体"/>
              </a:rPr>
              <a:t>memory</a:t>
            </a:r>
            <a:r>
              <a:rPr kumimoji="1" lang="zh-CN" altLang="en-US" sz="2000" b="1">
                <a:solidFill>
                  <a:srgbClr val="FFC000"/>
                </a:solidFill>
                <a:ea typeface="宋体"/>
              </a:rPr>
              <a:t> </a:t>
            </a:r>
            <a:r>
              <a:rPr kumimoji="1" lang="en-US" altLang="zh-CN" sz="2000" b="1">
                <a:solidFill>
                  <a:srgbClr val="FFC000"/>
                </a:solidFill>
                <a:ea typeface="宋体"/>
              </a:rPr>
              <a:t>info</a:t>
            </a:r>
            <a:endParaRPr lang="zh-CN" altLang="en-US" sz="2000" b="1">
              <a:solidFill>
                <a:srgbClr val="FFC000"/>
              </a:solidFill>
              <a:ea typeface="宋体"/>
              <a:cs typeface="Calibri"/>
            </a:endParaRPr>
          </a:p>
        </p:txBody>
      </p:sp>
      <p:sp>
        <p:nvSpPr>
          <p:cNvPr id="26" name="文本框 25">
            <a:extLst>
              <a:ext uri="{FF2B5EF4-FFF2-40B4-BE49-F238E27FC236}">
                <a16:creationId xmlns:a16="http://schemas.microsoft.com/office/drawing/2014/main" id="{DAD6E41A-DD62-10D0-E910-F67028A76D6B}"/>
              </a:ext>
            </a:extLst>
          </p:cNvPr>
          <p:cNvSpPr txBox="1"/>
          <p:nvPr/>
        </p:nvSpPr>
        <p:spPr>
          <a:xfrm>
            <a:off x="8188042" y="2440097"/>
            <a:ext cx="1763175" cy="400110"/>
          </a:xfrm>
          <a:prstGeom prst="rect">
            <a:avLst/>
          </a:prstGeom>
          <a:noFill/>
        </p:spPr>
        <p:txBody>
          <a:bodyPr wrap="none" lIns="91440" tIns="45720" rIns="91440" bIns="45720" rtlCol="0" anchor="t">
            <a:spAutoFit/>
          </a:bodyPr>
          <a:lstStyle/>
          <a:p>
            <a:r>
              <a:rPr kumimoji="1" lang="en-US" altLang="zh-CN" sz="2000" b="1">
                <a:solidFill>
                  <a:srgbClr val="FFC000"/>
                </a:solidFill>
                <a:ea typeface="宋体"/>
              </a:rPr>
              <a:t>#</a:t>
            </a:r>
            <a:r>
              <a:rPr kumimoji="1" lang="zh-CN" altLang="en-US" sz="2000" b="1">
                <a:solidFill>
                  <a:srgbClr val="FFC000"/>
                </a:solidFill>
                <a:ea typeface="宋体"/>
              </a:rPr>
              <a:t> </a:t>
            </a:r>
            <a:r>
              <a:rPr kumimoji="1" lang="en-US" altLang="zh-CN" sz="2000" b="1" err="1">
                <a:solidFill>
                  <a:srgbClr val="FFC000"/>
                </a:solidFill>
                <a:ea typeface="宋体"/>
              </a:rPr>
              <a:t>init</a:t>
            </a:r>
            <a:r>
              <a:rPr kumimoji="1" lang="zh-CN" altLang="en-US" sz="2000" b="1">
                <a:solidFill>
                  <a:srgbClr val="FFC000"/>
                </a:solidFill>
                <a:ea typeface="宋体"/>
              </a:rPr>
              <a:t> </a:t>
            </a:r>
            <a:r>
              <a:rPr kumimoji="1" lang="en-US" altLang="zh-CN" sz="2000" b="1">
                <a:solidFill>
                  <a:srgbClr val="FFC000"/>
                </a:solidFill>
                <a:ea typeface="宋体"/>
              </a:rPr>
              <a:t>flash</a:t>
            </a:r>
            <a:r>
              <a:rPr kumimoji="1" lang="zh-CN" altLang="en-US" sz="2000" b="1">
                <a:solidFill>
                  <a:srgbClr val="FFC000"/>
                </a:solidFill>
                <a:ea typeface="宋体"/>
              </a:rPr>
              <a:t> </a:t>
            </a:r>
            <a:r>
              <a:rPr kumimoji="1" lang="en-US" altLang="zh-CN" sz="2000" b="1">
                <a:solidFill>
                  <a:srgbClr val="FFC000"/>
                </a:solidFill>
                <a:ea typeface="宋体"/>
              </a:rPr>
              <a:t>info</a:t>
            </a:r>
            <a:endParaRPr lang="zh-CN" altLang="en-US" sz="2000" b="1">
              <a:solidFill>
                <a:srgbClr val="FFC000"/>
              </a:solidFill>
              <a:ea typeface="宋体"/>
              <a:cs typeface="Calibri"/>
            </a:endParaRPr>
          </a:p>
        </p:txBody>
      </p:sp>
      <p:sp>
        <p:nvSpPr>
          <p:cNvPr id="4" name="文本框 3">
            <a:extLst>
              <a:ext uri="{FF2B5EF4-FFF2-40B4-BE49-F238E27FC236}">
                <a16:creationId xmlns:a16="http://schemas.microsoft.com/office/drawing/2014/main" id="{58F15137-57FB-D919-85A5-BED9AA4032A6}"/>
              </a:ext>
            </a:extLst>
          </p:cNvPr>
          <p:cNvSpPr txBox="1"/>
          <p:nvPr/>
        </p:nvSpPr>
        <p:spPr>
          <a:xfrm>
            <a:off x="6673140" y="5989931"/>
            <a:ext cx="1819071" cy="338554"/>
          </a:xfrm>
          <a:prstGeom prst="rect">
            <a:avLst/>
          </a:prstGeom>
          <a:noFill/>
        </p:spPr>
        <p:txBody>
          <a:bodyPr wrap="square" rtlCol="0">
            <a:spAutoFit/>
          </a:bodyPr>
          <a:lstStyle/>
          <a:p>
            <a:r>
              <a:rPr kumimoji="1" lang="en-US" altLang="zh-CN" sz="1600"/>
              <a:t>Reg information</a:t>
            </a:r>
            <a:endParaRPr kumimoji="1" lang="zh-CN" altLang="en-US" sz="1600"/>
          </a:p>
        </p:txBody>
      </p:sp>
      <p:pic>
        <p:nvPicPr>
          <p:cNvPr id="20" name="图片 19">
            <a:extLst>
              <a:ext uri="{FF2B5EF4-FFF2-40B4-BE49-F238E27FC236}">
                <a16:creationId xmlns:a16="http://schemas.microsoft.com/office/drawing/2014/main" id="{E85D60CE-CCF1-7612-5A20-C1B9BCFDD787}"/>
              </a:ext>
            </a:extLst>
          </p:cNvPr>
          <p:cNvPicPr>
            <a:picLocks noChangeAspect="1"/>
          </p:cNvPicPr>
          <p:nvPr/>
        </p:nvPicPr>
        <p:blipFill>
          <a:blip r:embed="rId7"/>
          <a:stretch>
            <a:fillRect/>
          </a:stretch>
        </p:blipFill>
        <p:spPr>
          <a:xfrm>
            <a:off x="1710267" y="3220508"/>
            <a:ext cx="3602566" cy="2770716"/>
          </a:xfrm>
          <a:prstGeom prst="rect">
            <a:avLst/>
          </a:prstGeom>
        </p:spPr>
      </p:pic>
      <p:sp>
        <p:nvSpPr>
          <p:cNvPr id="22" name="文本框 21">
            <a:extLst>
              <a:ext uri="{FF2B5EF4-FFF2-40B4-BE49-F238E27FC236}">
                <a16:creationId xmlns:a16="http://schemas.microsoft.com/office/drawing/2014/main" id="{02EDBF60-9038-680F-0B0D-53A4FA5B455B}"/>
              </a:ext>
            </a:extLst>
          </p:cNvPr>
          <p:cNvSpPr txBox="1"/>
          <p:nvPr/>
        </p:nvSpPr>
        <p:spPr>
          <a:xfrm>
            <a:off x="2338615" y="5989637"/>
            <a:ext cx="2344049" cy="338554"/>
          </a:xfrm>
          <a:prstGeom prst="rect">
            <a:avLst/>
          </a:prstGeom>
          <a:noFill/>
        </p:spPr>
        <p:txBody>
          <a:bodyPr wrap="square" rtlCol="0">
            <a:spAutoFit/>
          </a:bodyPr>
          <a:lstStyle/>
          <a:p>
            <a:r>
              <a:rPr kumimoji="1" lang="en-US" altLang="zh-CN" sz="1600"/>
              <a:t>Memory Disassembly</a:t>
            </a:r>
            <a:endParaRPr kumimoji="1" lang="zh-CN" altLang="en-US" sz="1600"/>
          </a:p>
        </p:txBody>
      </p:sp>
      <p:sp>
        <p:nvSpPr>
          <p:cNvPr id="11" name="灯片编号占位符 1">
            <a:extLst>
              <a:ext uri="{FF2B5EF4-FFF2-40B4-BE49-F238E27FC236}">
                <a16:creationId xmlns:a16="http://schemas.microsoft.com/office/drawing/2014/main" id="{E6E9A7D6-82CD-DDD4-BA1A-B135B36BA570}"/>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49</a:t>
            </a:r>
            <a:endParaRPr lang="zh-CN">
              <a:solidFill>
                <a:srgbClr val="B2B2B2"/>
              </a:solidFill>
            </a:endParaRPr>
          </a:p>
        </p:txBody>
      </p:sp>
      <p:pic>
        <p:nvPicPr>
          <p:cNvPr id="14" name="图片 13">
            <a:extLst>
              <a:ext uri="{FF2B5EF4-FFF2-40B4-BE49-F238E27FC236}">
                <a16:creationId xmlns:a16="http://schemas.microsoft.com/office/drawing/2014/main" id="{B5E0A366-BC39-BE96-FED8-E88286C57551}"/>
              </a:ext>
            </a:extLst>
          </p:cNvPr>
          <p:cNvPicPr>
            <a:picLocks noChangeAspect="1"/>
          </p:cNvPicPr>
          <p:nvPr/>
        </p:nvPicPr>
        <p:blipFill>
          <a:blip r:embed="rId8"/>
          <a:stretch>
            <a:fillRect/>
          </a:stretch>
        </p:blipFill>
        <p:spPr>
          <a:xfrm>
            <a:off x="6096529" y="3219979"/>
            <a:ext cx="2581275" cy="2771775"/>
          </a:xfrm>
          <a:prstGeom prst="rect">
            <a:avLst/>
          </a:prstGeom>
        </p:spPr>
      </p:pic>
    </p:spTree>
    <p:extLst>
      <p:ext uri="{BB962C8B-B14F-4D97-AF65-F5344CB8AC3E}">
        <p14:creationId xmlns:p14="http://schemas.microsoft.com/office/powerpoint/2010/main" val="2793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95363-8324-1E1E-DB24-DE251BBCDF2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770EF88-7EB7-5390-A26D-6D3261E8192A}"/>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en-US" altLang="zh-CN" sz="4000">
                <a:solidFill>
                  <a:schemeClr val="tx1"/>
                </a:solidFill>
                <a:latin typeface="+mj-lt"/>
              </a:rPr>
              <a:t>Open-source Hardware: A Growing Ecosystem</a:t>
            </a:r>
            <a:endParaRPr lang="zh-CN" altLang="en-US" sz="4000">
              <a:solidFill>
                <a:schemeClr val="tx1"/>
              </a:solidFill>
              <a:latin typeface="+mj-lt"/>
            </a:endParaRPr>
          </a:p>
        </p:txBody>
      </p:sp>
      <p:cxnSp>
        <p:nvCxnSpPr>
          <p:cNvPr id="3" name="直接连接符 2">
            <a:extLst>
              <a:ext uri="{FF2B5EF4-FFF2-40B4-BE49-F238E27FC236}">
                <a16:creationId xmlns:a16="http://schemas.microsoft.com/office/drawing/2014/main" id="{594EFE66-AA21-E3B8-C799-E3C34A11A7D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C3F58A7-84E4-7DBA-768B-A06500830499}"/>
              </a:ext>
            </a:extLst>
          </p:cNvPr>
          <p:cNvSpPr>
            <a:spLocks noGrp="1"/>
          </p:cNvSpPr>
          <p:nvPr>
            <p:ph type="sldNum" sz="quarter" idx="12"/>
          </p:nvPr>
        </p:nvSpPr>
        <p:spPr/>
        <p:txBody>
          <a:bodyPr/>
          <a:lstStyle/>
          <a:p>
            <a:fld id="{49AE70B2-8BF9-45C0-BB95-33D1B9D3A854}" type="slidenum">
              <a:rPr lang="zh-CN" altLang="en-US" smtClean="0"/>
              <a:t>5</a:t>
            </a:fld>
            <a:endParaRPr lang="zh-CN" altLang="en-US"/>
          </a:p>
        </p:txBody>
      </p:sp>
      <p:sp>
        <p:nvSpPr>
          <p:cNvPr id="15" name="文本框 14">
            <a:extLst>
              <a:ext uri="{FF2B5EF4-FFF2-40B4-BE49-F238E27FC236}">
                <a16:creationId xmlns:a16="http://schemas.microsoft.com/office/drawing/2014/main" id="{4469775E-D290-6FCE-ABB3-93A9C111A9AA}"/>
              </a:ext>
            </a:extLst>
          </p:cNvPr>
          <p:cNvSpPr txBox="1"/>
          <p:nvPr/>
        </p:nvSpPr>
        <p:spPr>
          <a:xfrm>
            <a:off x="42729" y="6426200"/>
            <a:ext cx="7020369" cy="400110"/>
          </a:xfrm>
          <a:prstGeom prst="rect">
            <a:avLst/>
          </a:prstGeom>
          <a:noFill/>
        </p:spPr>
        <p:txBody>
          <a:bodyPr wrap="square" rtlCol="0">
            <a:spAutoFit/>
          </a:bodyPr>
          <a:lstStyle/>
          <a:p>
            <a:r>
              <a:rPr lang="en-US" altLang="zh-CN" sz="1000" b="0" i="1" u="none" strike="noStrike" baseline="0">
                <a:solidFill>
                  <a:schemeClr val="bg1">
                    <a:lumMod val="50000"/>
                  </a:schemeClr>
                </a:solidFill>
                <a:latin typeface="Calibri" panose="020F0502020204030204" pitchFamily="34" charset="0"/>
              </a:rPr>
              <a:t>Source: </a:t>
            </a:r>
            <a:r>
              <a:rPr lang="en-US" altLang="zh-CN" sz="1000" b="0" i="1" u="none" strike="noStrike" baseline="0" err="1">
                <a:solidFill>
                  <a:schemeClr val="bg1">
                    <a:lumMod val="50000"/>
                  </a:schemeClr>
                </a:solidFill>
                <a:latin typeface="Calibri" panose="020F0502020204030204" pitchFamily="34" charset="0"/>
              </a:rPr>
              <a:t>Yungang</a:t>
            </a:r>
            <a:r>
              <a:rPr lang="en-US" altLang="zh-CN" sz="1000" b="0" i="1" u="none" strike="noStrike" baseline="0">
                <a:solidFill>
                  <a:schemeClr val="bg1">
                    <a:lumMod val="50000"/>
                  </a:schemeClr>
                </a:solidFill>
                <a:latin typeface="Calibri" panose="020F0502020204030204" pitchFamily="34" charset="0"/>
              </a:rPr>
              <a:t> Bao, </a:t>
            </a:r>
            <a:r>
              <a:rPr lang="en-US" altLang="zh-CN" sz="1000" b="1" i="1" u="none" strike="noStrike" baseline="0">
                <a:solidFill>
                  <a:schemeClr val="bg1">
                    <a:lumMod val="50000"/>
                  </a:schemeClr>
                </a:solidFill>
                <a:latin typeface="Calibri" panose="020F0502020204030204" pitchFamily="34" charset="0"/>
              </a:rPr>
              <a:t>The Four Steps to An Open Source Chip Design Ecosystem, ACM SIGARCH Visioning Workshop, June 2019. </a:t>
            </a:r>
            <a:r>
              <a:rPr lang="en-US" altLang="zh-CN" sz="1000" b="0" i="1" u="none" strike="noStrike" baseline="0">
                <a:solidFill>
                  <a:schemeClr val="bg1">
                    <a:lumMod val="50000"/>
                  </a:schemeClr>
                </a:solidFill>
                <a:latin typeface="Calibri" panose="020F0502020204030204" pitchFamily="34" charset="0"/>
              </a:rPr>
              <a:t>https://sites.google.com/view/agile and open hardware</a:t>
            </a:r>
            <a:endParaRPr lang="zh-CN" altLang="en-US" sz="1000" i="1">
              <a:solidFill>
                <a:schemeClr val="bg1">
                  <a:lumMod val="50000"/>
                </a:schemeClr>
              </a:solidFill>
            </a:endParaRPr>
          </a:p>
        </p:txBody>
      </p:sp>
      <p:sp>
        <p:nvSpPr>
          <p:cNvPr id="4" name="内容占位符 3">
            <a:extLst>
              <a:ext uri="{FF2B5EF4-FFF2-40B4-BE49-F238E27FC236}">
                <a16:creationId xmlns:a16="http://schemas.microsoft.com/office/drawing/2014/main" id="{57F7E39A-FAC9-F029-0022-15FC20202AE5}"/>
              </a:ext>
            </a:extLst>
          </p:cNvPr>
          <p:cNvSpPr>
            <a:spLocks noGrp="1"/>
          </p:cNvSpPr>
          <p:nvPr>
            <p:ph idx="1"/>
          </p:nvPr>
        </p:nvSpPr>
        <p:spPr>
          <a:xfrm>
            <a:off x="647700" y="1412083"/>
            <a:ext cx="10515600" cy="1390938"/>
          </a:xfrm>
        </p:spPr>
        <p:txBody>
          <a:bodyPr/>
          <a:lstStyle/>
          <a:p>
            <a:r>
              <a:rPr lang="en-US" altLang="zh-CN"/>
              <a:t>A growing </a:t>
            </a:r>
            <a:r>
              <a:rPr lang="en-US" altLang="zh-CN" b="1" i="1">
                <a:solidFill>
                  <a:srgbClr val="008598"/>
                </a:solidFill>
              </a:rPr>
              <a:t>open-source hardware ecosystem</a:t>
            </a:r>
            <a:r>
              <a:rPr lang="en-US" altLang="zh-CN" i="1">
                <a:solidFill>
                  <a:srgbClr val="008598"/>
                </a:solidFill>
              </a:rPr>
              <a:t> </a:t>
            </a:r>
            <a:r>
              <a:rPr lang="en-US" altLang="zh-CN"/>
              <a:t>is built on RISC-V.</a:t>
            </a:r>
          </a:p>
          <a:p>
            <a:pPr lvl="1"/>
            <a:r>
              <a:rPr lang="en-US" altLang="zh-CN"/>
              <a:t>Shared infrastructure </a:t>
            </a:r>
            <a:r>
              <a:rPr lang="en-US" altLang="zh-CN" b="1" i="1">
                <a:solidFill>
                  <a:srgbClr val="008598"/>
                </a:solidFill>
              </a:rPr>
              <a:t>reduces the cost </a:t>
            </a:r>
            <a:r>
              <a:rPr lang="en-US" altLang="zh-CN"/>
              <a:t>of IP, EDA tools, and engineering, </a:t>
            </a:r>
            <a:r>
              <a:rPr lang="en-US" altLang="zh-CN" b="1" i="1">
                <a:solidFill>
                  <a:srgbClr val="008598"/>
                </a:solidFill>
              </a:rPr>
              <a:t>lowering the barrier</a:t>
            </a:r>
            <a:r>
              <a:rPr lang="en-US" altLang="zh-CN">
                <a:solidFill>
                  <a:srgbClr val="008598"/>
                </a:solidFill>
              </a:rPr>
              <a:t> </a:t>
            </a:r>
            <a:r>
              <a:rPr lang="en-US" altLang="zh-CN"/>
              <a:t>to chip development.</a:t>
            </a:r>
            <a:endParaRPr lang="zh-CN" altLang="en-US"/>
          </a:p>
        </p:txBody>
      </p:sp>
      <p:pic>
        <p:nvPicPr>
          <p:cNvPr id="5" name="图片 4">
            <a:extLst>
              <a:ext uri="{FF2B5EF4-FFF2-40B4-BE49-F238E27FC236}">
                <a16:creationId xmlns:a16="http://schemas.microsoft.com/office/drawing/2014/main" id="{7A76ADAD-AD52-B7DB-0DEB-BBDD3EB3F4B7}"/>
              </a:ext>
            </a:extLst>
          </p:cNvPr>
          <p:cNvPicPr>
            <a:picLocks noChangeAspect="1"/>
          </p:cNvPicPr>
          <p:nvPr/>
        </p:nvPicPr>
        <p:blipFill>
          <a:blip r:embed="rId6"/>
          <a:stretch>
            <a:fillRect/>
          </a:stretch>
        </p:blipFill>
        <p:spPr>
          <a:xfrm>
            <a:off x="2004455" y="2651302"/>
            <a:ext cx="8287329" cy="3467317"/>
          </a:xfrm>
          <a:prstGeom prst="rect">
            <a:avLst/>
          </a:prstGeom>
        </p:spPr>
      </p:pic>
    </p:spTree>
    <p:custDataLst>
      <p:tags r:id="rId1"/>
    </p:custDataLst>
    <p:extLst>
      <p:ext uri="{BB962C8B-B14F-4D97-AF65-F5344CB8AC3E}">
        <p14:creationId xmlns:p14="http://schemas.microsoft.com/office/powerpoint/2010/main" val="2429039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A66DC-5260-4BEE-F85D-D8E18C846D41}"/>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5BD69A6D-AFAD-7E38-A972-62436E49ED93}"/>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299945C1-8E65-AAEF-D2A6-0B27E4DB38D4}"/>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4D205397-4567-6F44-EBDB-69ECBF5AEEC8}"/>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CDFEF40E-CF40-3E03-C0F3-DEE3FF40C9CA}"/>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Basic</a:t>
            </a:r>
            <a:r>
              <a:rPr lang="zh-CN" altLang="en-US" sz="3600">
                <a:solidFill>
                  <a:schemeClr val="tx1"/>
                </a:solidFill>
                <a:latin typeface="+mj-lt"/>
                <a:cs typeface="Times New Roman" panose="02020503050405090304" pitchFamily="18" charset="0"/>
              </a:rPr>
              <a:t> </a:t>
            </a:r>
            <a:r>
              <a:rPr lang="en-US" altLang="zh-CN" sz="3600">
                <a:solidFill>
                  <a:schemeClr val="tx1"/>
                </a:solidFill>
                <a:latin typeface="+mj-lt"/>
                <a:cs typeface="Times New Roman" panose="02020503050405090304" pitchFamily="18" charset="0"/>
              </a:rPr>
              <a:t>Function</a:t>
            </a:r>
          </a:p>
        </p:txBody>
      </p:sp>
      <p:sp>
        <p:nvSpPr>
          <p:cNvPr id="3" name="文本框 2">
            <a:extLst>
              <a:ext uri="{FF2B5EF4-FFF2-40B4-BE49-F238E27FC236}">
                <a16:creationId xmlns:a16="http://schemas.microsoft.com/office/drawing/2014/main" id="{E71614AF-3C7A-8D41-FC4E-9B41CA6D4272}"/>
              </a:ext>
            </a:extLst>
          </p:cNvPr>
          <p:cNvSpPr txBox="1"/>
          <p:nvPr/>
        </p:nvSpPr>
        <p:spPr>
          <a:xfrm>
            <a:off x="1171223" y="2024739"/>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0D49F899-09B9-98F0-7FE7-BCAC5FDAF74B}"/>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709176" y="1845426"/>
            <a:ext cx="10372510" cy="1198341"/>
          </a:xfrm>
          <a:prstGeom prst="rect">
            <a:avLst/>
          </a:prstGeom>
        </p:spPr>
      </p:pic>
      <p:sp>
        <p:nvSpPr>
          <p:cNvPr id="10" name="文本框 9">
            <a:extLst>
              <a:ext uri="{FF2B5EF4-FFF2-40B4-BE49-F238E27FC236}">
                <a16:creationId xmlns:a16="http://schemas.microsoft.com/office/drawing/2014/main" id="{3282EDAC-F891-4A23-CEC8-26D10EE7A360}"/>
              </a:ext>
            </a:extLst>
          </p:cNvPr>
          <p:cNvSpPr txBox="1"/>
          <p:nvPr/>
        </p:nvSpPr>
        <p:spPr>
          <a:xfrm>
            <a:off x="763460" y="1945619"/>
            <a:ext cx="2414572"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a:t>
            </a:r>
            <a:r>
              <a:rPr kumimoji="1" lang="en-US" altLang="zh-CN" sz="2400" b="1" err="1">
                <a:solidFill>
                  <a:schemeClr val="bg1"/>
                </a:solidFill>
                <a:ea typeface="宋体"/>
              </a:rPr>
              <a:t>xiangshan</a:t>
            </a:r>
            <a:r>
              <a:rPr kumimoji="1" lang="en-US" altLang="zh-CN" sz="2400" b="1">
                <a:solidFill>
                  <a:schemeClr val="bg1"/>
                </a:solidFill>
                <a:ea typeface="宋体"/>
              </a:rPr>
              <a:t>) </a:t>
            </a:r>
            <a:r>
              <a:rPr kumimoji="1" lang="en-US" altLang="zh-CN" sz="2400" b="1" err="1">
                <a:solidFill>
                  <a:schemeClr val="bg1"/>
                </a:solidFill>
                <a:ea typeface="宋体"/>
              </a:rPr>
              <a:t>xstep</a:t>
            </a:r>
            <a:endParaRPr kumimoji="1" lang="zh-CN" altLang="en-US" sz="2400" b="1">
              <a:solidFill>
                <a:schemeClr val="bg1"/>
              </a:solidFill>
              <a:ea typeface="宋体"/>
            </a:endParaRPr>
          </a:p>
        </p:txBody>
      </p:sp>
      <p:sp>
        <p:nvSpPr>
          <p:cNvPr id="12" name="文本框 11">
            <a:extLst>
              <a:ext uri="{FF2B5EF4-FFF2-40B4-BE49-F238E27FC236}">
                <a16:creationId xmlns:a16="http://schemas.microsoft.com/office/drawing/2014/main" id="{705583F8-3C5B-A23A-387C-B44AA0210F73}"/>
              </a:ext>
            </a:extLst>
          </p:cNvPr>
          <p:cNvSpPr txBox="1"/>
          <p:nvPr/>
        </p:nvSpPr>
        <p:spPr>
          <a:xfrm>
            <a:off x="784626" y="2439058"/>
            <a:ext cx="5116824" cy="461665"/>
          </a:xfrm>
          <a:prstGeom prst="rect">
            <a:avLst/>
          </a:prstGeom>
          <a:noFill/>
        </p:spPr>
        <p:txBody>
          <a:bodyPr wrap="square" lIns="91440" tIns="45720" rIns="91440" bIns="45720" rtlCol="0" anchor="t">
            <a:spAutoFit/>
          </a:bodyPr>
          <a:lstStyle/>
          <a:p>
            <a:r>
              <a:rPr kumimoji="1" lang="en-US" altLang="zh-CN" sz="2400" b="1">
                <a:solidFill>
                  <a:schemeClr val="bg1"/>
                </a:solidFill>
                <a:ea typeface="宋体"/>
              </a:rPr>
              <a:t>(</a:t>
            </a:r>
            <a:r>
              <a:rPr kumimoji="1" lang="en-US" altLang="zh-CN" sz="2400" b="1" err="1">
                <a:solidFill>
                  <a:schemeClr val="bg1"/>
                </a:solidFill>
                <a:ea typeface="宋体"/>
              </a:rPr>
              <a:t>xiangshan</a:t>
            </a:r>
            <a:r>
              <a:rPr kumimoji="1" lang="en-US" altLang="zh-CN" sz="2400" b="1">
                <a:solidFill>
                  <a:schemeClr val="bg1"/>
                </a:solidFill>
                <a:ea typeface="宋体"/>
              </a:rPr>
              <a:t>) </a:t>
            </a:r>
            <a:r>
              <a:rPr kumimoji="1" lang="en-US" altLang="zh-CN" sz="2400" b="1" err="1">
                <a:solidFill>
                  <a:schemeClr val="bg1"/>
                </a:solidFill>
                <a:ea typeface="宋体"/>
              </a:rPr>
              <a:t>xistep</a:t>
            </a:r>
            <a:r>
              <a:rPr kumimoji="1" lang="en-US" altLang="zh-CN" sz="2400" b="1">
                <a:solidFill>
                  <a:schemeClr val="bg1"/>
                </a:solidFill>
                <a:ea typeface="宋体"/>
              </a:rPr>
              <a:t>                     x3</a:t>
            </a:r>
            <a:endParaRPr kumimoji="1" lang="zh-CN" altLang="en-US" sz="2400" b="1">
              <a:solidFill>
                <a:schemeClr val="bg1"/>
              </a:solidFill>
              <a:ea typeface="宋体"/>
            </a:endParaRPr>
          </a:p>
        </p:txBody>
      </p:sp>
      <p:sp>
        <p:nvSpPr>
          <p:cNvPr id="13" name="文本框 12">
            <a:extLst>
              <a:ext uri="{FF2B5EF4-FFF2-40B4-BE49-F238E27FC236}">
                <a16:creationId xmlns:a16="http://schemas.microsoft.com/office/drawing/2014/main" id="{AF5F6DA2-63E8-AE93-1A7A-1BB014E2EDC0}"/>
              </a:ext>
            </a:extLst>
          </p:cNvPr>
          <p:cNvSpPr txBox="1"/>
          <p:nvPr/>
        </p:nvSpPr>
        <p:spPr>
          <a:xfrm>
            <a:off x="763460" y="1132575"/>
            <a:ext cx="9016750" cy="46166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b="1"/>
              <a:t>drive</a:t>
            </a:r>
            <a:r>
              <a:rPr kumimoji="1" lang="zh-CN" altLang="en-US" sz="2400" b="1"/>
              <a:t> </a:t>
            </a:r>
            <a:r>
              <a:rPr kumimoji="1" lang="en-US" altLang="zh-CN" sz="2400" b="1"/>
              <a:t>RTL</a:t>
            </a:r>
            <a:r>
              <a:rPr kumimoji="1" lang="zh-CN" altLang="en-US" sz="2400" b="1"/>
              <a:t> </a:t>
            </a:r>
            <a:r>
              <a:rPr kumimoji="1" lang="en-US" altLang="zh-CN" sz="2400" b="1"/>
              <a:t>by</a:t>
            </a:r>
            <a:r>
              <a:rPr kumimoji="1" lang="zh-CN" altLang="en-US" sz="2400" b="1"/>
              <a:t> </a:t>
            </a:r>
            <a:r>
              <a:rPr kumimoji="1" lang="en-US" altLang="zh-CN" sz="2400" b="1"/>
              <a:t>cycle</a:t>
            </a:r>
            <a:r>
              <a:rPr kumimoji="1" lang="zh-CN" altLang="en-US" sz="2400" b="1"/>
              <a:t> </a:t>
            </a:r>
            <a:r>
              <a:rPr kumimoji="1" lang="en-US" altLang="zh-CN" sz="2400" b="1"/>
              <a:t>or</a:t>
            </a:r>
            <a:r>
              <a:rPr kumimoji="1" lang="zh-CN" altLang="en-US" sz="2400" b="1"/>
              <a:t> </a:t>
            </a:r>
            <a:r>
              <a:rPr kumimoji="1" lang="en-US" altLang="zh-CN" sz="2400" b="1" err="1"/>
              <a:t>inst</a:t>
            </a:r>
            <a:endParaRPr kumimoji="1" lang="zh-CN" altLang="en-US" sz="2400" b="1"/>
          </a:p>
        </p:txBody>
      </p:sp>
      <p:sp>
        <p:nvSpPr>
          <p:cNvPr id="23" name="下箭头 22">
            <a:extLst>
              <a:ext uri="{FF2B5EF4-FFF2-40B4-BE49-F238E27FC236}">
                <a16:creationId xmlns:a16="http://schemas.microsoft.com/office/drawing/2014/main" id="{8DA339DD-DCAA-6F87-5CAB-9DC562996469}"/>
              </a:ext>
            </a:extLst>
          </p:cNvPr>
          <p:cNvSpPr/>
          <p:nvPr/>
        </p:nvSpPr>
        <p:spPr>
          <a:xfrm rot="16200000">
            <a:off x="3799866" y="4198055"/>
            <a:ext cx="370522" cy="6405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DC28AD67-C8D3-A363-2ED5-A5B32E374E7A}"/>
              </a:ext>
            </a:extLst>
          </p:cNvPr>
          <p:cNvSpPr txBox="1"/>
          <p:nvPr/>
        </p:nvSpPr>
        <p:spPr>
          <a:xfrm>
            <a:off x="5788979" y="2024151"/>
            <a:ext cx="2246256" cy="400110"/>
          </a:xfrm>
          <a:prstGeom prst="rect">
            <a:avLst/>
          </a:prstGeom>
          <a:noFill/>
        </p:spPr>
        <p:txBody>
          <a:bodyPr wrap="none" lIns="91440" tIns="45720" rIns="91440" bIns="45720" rtlCol="0" anchor="t">
            <a:spAutoFit/>
          </a:bodyPr>
          <a:lstStyle/>
          <a:p>
            <a:r>
              <a:rPr kumimoji="1" lang="en-US" altLang="zh-CN" sz="2000" b="1">
                <a:solidFill>
                  <a:srgbClr val="FFC000"/>
                </a:solidFill>
                <a:ea typeface="宋体"/>
              </a:rPr>
              <a:t>#</a:t>
            </a:r>
            <a:r>
              <a:rPr kumimoji="1" lang="zh-CN" altLang="en-US" sz="2000" b="1">
                <a:solidFill>
                  <a:srgbClr val="FFC000"/>
                </a:solidFill>
                <a:ea typeface="宋体"/>
              </a:rPr>
              <a:t> drive RTL by cycle</a:t>
            </a:r>
            <a:endParaRPr lang="zh-CN" altLang="en-US" sz="2000" b="1">
              <a:solidFill>
                <a:srgbClr val="FFC000"/>
              </a:solidFill>
              <a:ea typeface="宋体"/>
              <a:cs typeface="Calibri"/>
            </a:endParaRPr>
          </a:p>
        </p:txBody>
      </p:sp>
      <p:sp>
        <p:nvSpPr>
          <p:cNvPr id="26" name="文本框 25">
            <a:extLst>
              <a:ext uri="{FF2B5EF4-FFF2-40B4-BE49-F238E27FC236}">
                <a16:creationId xmlns:a16="http://schemas.microsoft.com/office/drawing/2014/main" id="{E20E6E36-FA95-49B4-F0BC-ECF44104E90F}"/>
              </a:ext>
            </a:extLst>
          </p:cNvPr>
          <p:cNvSpPr txBox="1"/>
          <p:nvPr/>
        </p:nvSpPr>
        <p:spPr>
          <a:xfrm>
            <a:off x="5788979" y="2469905"/>
            <a:ext cx="2115194" cy="707886"/>
          </a:xfrm>
          <a:prstGeom prst="rect">
            <a:avLst/>
          </a:prstGeom>
          <a:noFill/>
        </p:spPr>
        <p:txBody>
          <a:bodyPr wrap="none" lIns="91440" tIns="45720" rIns="91440" bIns="45720" rtlCol="0" anchor="t">
            <a:spAutoFit/>
          </a:bodyPr>
          <a:lstStyle/>
          <a:p>
            <a:r>
              <a:rPr kumimoji="1" lang="en-US" altLang="zh-CN" sz="2000" b="1">
                <a:solidFill>
                  <a:srgbClr val="FFC000"/>
                </a:solidFill>
                <a:ea typeface="宋体"/>
              </a:rPr>
              <a:t>#</a:t>
            </a:r>
            <a:r>
              <a:rPr kumimoji="1" lang="zh-CN" altLang="en-US" sz="2000" b="1">
                <a:solidFill>
                  <a:srgbClr val="FFC000"/>
                </a:solidFill>
                <a:ea typeface="宋体"/>
              </a:rPr>
              <a:t> </a:t>
            </a:r>
            <a:r>
              <a:rPr kumimoji="1" lang="en-US" altLang="zh-CN" sz="2000" b="1">
                <a:solidFill>
                  <a:srgbClr val="FFC000"/>
                </a:solidFill>
                <a:ea typeface="Calibri"/>
              </a:rPr>
              <a:t>drive</a:t>
            </a:r>
            <a:r>
              <a:rPr kumimoji="1" lang="zh-CN" altLang="en-US" sz="2000" b="1">
                <a:solidFill>
                  <a:srgbClr val="FFC000"/>
                </a:solidFill>
                <a:ea typeface="宋体"/>
              </a:rPr>
              <a:t> </a:t>
            </a:r>
            <a:r>
              <a:rPr kumimoji="1" lang="en-US" altLang="zh-CN" sz="2000" b="1">
                <a:solidFill>
                  <a:srgbClr val="FFC000"/>
                </a:solidFill>
                <a:ea typeface="Calibri"/>
              </a:rPr>
              <a:t>RTL</a:t>
            </a:r>
            <a:r>
              <a:rPr kumimoji="1" lang="zh-CN" altLang="en-US" sz="2000" b="1">
                <a:solidFill>
                  <a:srgbClr val="FFC000"/>
                </a:solidFill>
                <a:ea typeface="宋体"/>
              </a:rPr>
              <a:t> </a:t>
            </a:r>
            <a:r>
              <a:rPr kumimoji="1" lang="en-US" altLang="zh-CN" sz="2000" b="1">
                <a:solidFill>
                  <a:srgbClr val="FFC000"/>
                </a:solidFill>
                <a:ea typeface="Calibri"/>
              </a:rPr>
              <a:t>by</a:t>
            </a:r>
            <a:r>
              <a:rPr kumimoji="1" lang="zh-CN" altLang="en-US" sz="2000" b="1">
                <a:solidFill>
                  <a:srgbClr val="FFC000"/>
                </a:solidFill>
                <a:ea typeface="宋体"/>
              </a:rPr>
              <a:t> Inst</a:t>
            </a:r>
            <a:endParaRPr kumimoji="1" lang="zh-CN" altLang="en-US" sz="2000">
              <a:solidFill>
                <a:srgbClr val="000000"/>
              </a:solidFill>
              <a:ea typeface="宋体"/>
            </a:endParaRPr>
          </a:p>
          <a:p>
            <a:endParaRPr lang="zh-CN" altLang="en-US" sz="2000" b="1">
              <a:solidFill>
                <a:srgbClr val="FFC000"/>
              </a:solidFill>
              <a:ea typeface="宋体"/>
              <a:cs typeface="Calibri"/>
            </a:endParaRPr>
          </a:p>
        </p:txBody>
      </p:sp>
      <p:sp>
        <p:nvSpPr>
          <p:cNvPr id="4" name="文本框 3">
            <a:extLst>
              <a:ext uri="{FF2B5EF4-FFF2-40B4-BE49-F238E27FC236}">
                <a16:creationId xmlns:a16="http://schemas.microsoft.com/office/drawing/2014/main" id="{90E9AF26-6A77-F002-BC1B-82C2478DE73A}"/>
              </a:ext>
            </a:extLst>
          </p:cNvPr>
          <p:cNvSpPr txBox="1"/>
          <p:nvPr/>
        </p:nvSpPr>
        <p:spPr>
          <a:xfrm>
            <a:off x="4492974" y="5799431"/>
            <a:ext cx="1819071" cy="338554"/>
          </a:xfrm>
          <a:prstGeom prst="rect">
            <a:avLst/>
          </a:prstGeom>
          <a:noFill/>
        </p:spPr>
        <p:txBody>
          <a:bodyPr wrap="square" rtlCol="0">
            <a:spAutoFit/>
          </a:bodyPr>
          <a:lstStyle/>
          <a:p>
            <a:r>
              <a:rPr kumimoji="1" lang="en-US" altLang="zh-CN" sz="1600"/>
              <a:t>Reg information</a:t>
            </a:r>
            <a:endParaRPr kumimoji="1" lang="zh-CN" altLang="en-US" sz="1600"/>
          </a:p>
        </p:txBody>
      </p:sp>
      <p:sp>
        <p:nvSpPr>
          <p:cNvPr id="7" name="文本框 6">
            <a:extLst>
              <a:ext uri="{FF2B5EF4-FFF2-40B4-BE49-F238E27FC236}">
                <a16:creationId xmlns:a16="http://schemas.microsoft.com/office/drawing/2014/main" id="{164F5EB0-0D5D-04EC-29FD-B4DFB5F00E89}"/>
              </a:ext>
            </a:extLst>
          </p:cNvPr>
          <p:cNvSpPr txBox="1"/>
          <p:nvPr/>
        </p:nvSpPr>
        <p:spPr>
          <a:xfrm>
            <a:off x="8697871" y="5852264"/>
            <a:ext cx="1819071" cy="338554"/>
          </a:xfrm>
          <a:prstGeom prst="rect">
            <a:avLst/>
          </a:prstGeom>
          <a:noFill/>
        </p:spPr>
        <p:txBody>
          <a:bodyPr wrap="square" rtlCol="0">
            <a:spAutoFit/>
          </a:bodyPr>
          <a:lstStyle/>
          <a:p>
            <a:r>
              <a:rPr kumimoji="1" lang="en-US" altLang="zh-CN" sz="1600"/>
              <a:t>Reg information</a:t>
            </a:r>
            <a:endParaRPr kumimoji="1" lang="zh-CN" altLang="en-US" sz="1600"/>
          </a:p>
        </p:txBody>
      </p:sp>
      <p:sp>
        <p:nvSpPr>
          <p:cNvPr id="14" name="文本框 13">
            <a:extLst>
              <a:ext uri="{FF2B5EF4-FFF2-40B4-BE49-F238E27FC236}">
                <a16:creationId xmlns:a16="http://schemas.microsoft.com/office/drawing/2014/main" id="{D9A22BE0-2A9E-E132-8FF3-ED667894F374}"/>
              </a:ext>
            </a:extLst>
          </p:cNvPr>
          <p:cNvSpPr txBox="1"/>
          <p:nvPr/>
        </p:nvSpPr>
        <p:spPr>
          <a:xfrm>
            <a:off x="1182915" y="5930371"/>
            <a:ext cx="2344049" cy="338554"/>
          </a:xfrm>
          <a:prstGeom prst="rect">
            <a:avLst/>
          </a:prstGeom>
          <a:noFill/>
        </p:spPr>
        <p:txBody>
          <a:bodyPr wrap="square" rtlCol="0">
            <a:spAutoFit/>
          </a:bodyPr>
          <a:lstStyle/>
          <a:p>
            <a:r>
              <a:rPr kumimoji="1" lang="en-US" altLang="zh-CN" sz="1600"/>
              <a:t>Memory Disassembly</a:t>
            </a:r>
            <a:endParaRPr kumimoji="1" lang="zh-CN" altLang="en-US" sz="1600"/>
          </a:p>
        </p:txBody>
      </p:sp>
      <p:sp>
        <p:nvSpPr>
          <p:cNvPr id="16" name="灯片编号占位符 1">
            <a:extLst>
              <a:ext uri="{FF2B5EF4-FFF2-40B4-BE49-F238E27FC236}">
                <a16:creationId xmlns:a16="http://schemas.microsoft.com/office/drawing/2014/main" id="{61539EC1-A5C2-73A3-1901-81B04DF49701}"/>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50</a:t>
            </a:r>
            <a:endParaRPr lang="zh-CN">
              <a:solidFill>
                <a:srgbClr val="B2B2B2"/>
              </a:solidFill>
            </a:endParaRPr>
          </a:p>
        </p:txBody>
      </p:sp>
      <p:pic>
        <p:nvPicPr>
          <p:cNvPr id="18" name="图片 17">
            <a:extLst>
              <a:ext uri="{FF2B5EF4-FFF2-40B4-BE49-F238E27FC236}">
                <a16:creationId xmlns:a16="http://schemas.microsoft.com/office/drawing/2014/main" id="{82B107D7-3ED2-B381-7E8A-2A9D3993D5BF}"/>
              </a:ext>
            </a:extLst>
          </p:cNvPr>
          <p:cNvPicPr>
            <a:picLocks noChangeAspect="1"/>
          </p:cNvPicPr>
          <p:nvPr/>
        </p:nvPicPr>
        <p:blipFill>
          <a:blip r:embed="rId7"/>
          <a:stretch>
            <a:fillRect/>
          </a:stretch>
        </p:blipFill>
        <p:spPr>
          <a:xfrm>
            <a:off x="685271" y="3372908"/>
            <a:ext cx="2981325" cy="2288116"/>
          </a:xfrm>
          <a:prstGeom prst="rect">
            <a:avLst/>
          </a:prstGeom>
        </p:spPr>
      </p:pic>
      <p:pic>
        <p:nvPicPr>
          <p:cNvPr id="19" name="图片 18">
            <a:extLst>
              <a:ext uri="{FF2B5EF4-FFF2-40B4-BE49-F238E27FC236}">
                <a16:creationId xmlns:a16="http://schemas.microsoft.com/office/drawing/2014/main" id="{FC733809-F133-568A-6A6F-5E4AAF53A06F}"/>
              </a:ext>
            </a:extLst>
          </p:cNvPr>
          <p:cNvPicPr>
            <a:picLocks noChangeAspect="1"/>
          </p:cNvPicPr>
          <p:nvPr/>
        </p:nvPicPr>
        <p:blipFill>
          <a:blip r:embed="rId8"/>
          <a:stretch>
            <a:fillRect/>
          </a:stretch>
        </p:blipFill>
        <p:spPr>
          <a:xfrm>
            <a:off x="4491567" y="3394074"/>
            <a:ext cx="2899833" cy="2250017"/>
          </a:xfrm>
          <a:prstGeom prst="rect">
            <a:avLst/>
          </a:prstGeom>
        </p:spPr>
      </p:pic>
      <p:pic>
        <p:nvPicPr>
          <p:cNvPr id="21" name="图片 20" descr="表格&#10;&#10;AI 生成的内容可能不正确。">
            <a:extLst>
              <a:ext uri="{FF2B5EF4-FFF2-40B4-BE49-F238E27FC236}">
                <a16:creationId xmlns:a16="http://schemas.microsoft.com/office/drawing/2014/main" id="{E225F3F3-A517-617A-DFFE-BE79084315B7}"/>
              </a:ext>
            </a:extLst>
          </p:cNvPr>
          <p:cNvPicPr>
            <a:picLocks noChangeAspect="1"/>
          </p:cNvPicPr>
          <p:nvPr/>
        </p:nvPicPr>
        <p:blipFill>
          <a:blip r:embed="rId9"/>
          <a:stretch>
            <a:fillRect/>
          </a:stretch>
        </p:blipFill>
        <p:spPr>
          <a:xfrm>
            <a:off x="8008937" y="3381374"/>
            <a:ext cx="2879725" cy="2169584"/>
          </a:xfrm>
          <a:prstGeom prst="rect">
            <a:avLst/>
          </a:prstGeom>
        </p:spPr>
      </p:pic>
      <p:sp>
        <p:nvSpPr>
          <p:cNvPr id="22" name="下箭头 22">
            <a:extLst>
              <a:ext uri="{FF2B5EF4-FFF2-40B4-BE49-F238E27FC236}">
                <a16:creationId xmlns:a16="http://schemas.microsoft.com/office/drawing/2014/main" id="{EA5EB0EC-30DC-CADF-48D9-1281F94E389A}"/>
              </a:ext>
            </a:extLst>
          </p:cNvPr>
          <p:cNvSpPr/>
          <p:nvPr/>
        </p:nvSpPr>
        <p:spPr>
          <a:xfrm rot="16200000">
            <a:off x="7533666" y="4198055"/>
            <a:ext cx="370522" cy="6405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6378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22252-2471-3EF5-83A5-6DF4ECA520DA}"/>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B19CA805-E3A5-3B93-420F-F85D55E849FE}"/>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7F48AEA7-086D-698D-6B81-25330B5888B9}"/>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45D50379-78E3-6763-6FFB-49DCCB00C89A}"/>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3A2A68ED-ED38-E15E-8772-17C9F7C6D3A1}"/>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Basic</a:t>
            </a:r>
            <a:r>
              <a:rPr lang="zh-CN" altLang="en-US" sz="3600">
                <a:solidFill>
                  <a:schemeClr val="tx1"/>
                </a:solidFill>
                <a:latin typeface="+mj-lt"/>
                <a:cs typeface="Times New Roman" panose="02020503050405090304" pitchFamily="18" charset="0"/>
              </a:rPr>
              <a:t> </a:t>
            </a:r>
            <a:r>
              <a:rPr lang="en-US" altLang="zh-CN" sz="3600">
                <a:solidFill>
                  <a:schemeClr val="tx1"/>
                </a:solidFill>
                <a:latin typeface="+mj-lt"/>
                <a:cs typeface="Times New Roman" panose="02020503050405090304" pitchFamily="18" charset="0"/>
              </a:rPr>
              <a:t>Function</a:t>
            </a:r>
          </a:p>
        </p:txBody>
      </p:sp>
      <p:sp>
        <p:nvSpPr>
          <p:cNvPr id="3" name="文本框 2">
            <a:extLst>
              <a:ext uri="{FF2B5EF4-FFF2-40B4-BE49-F238E27FC236}">
                <a16:creationId xmlns:a16="http://schemas.microsoft.com/office/drawing/2014/main" id="{8DDC17E2-46BA-56B8-628C-DACFC205D18D}"/>
              </a:ext>
            </a:extLst>
          </p:cNvPr>
          <p:cNvSpPr txBox="1"/>
          <p:nvPr/>
        </p:nvSpPr>
        <p:spPr>
          <a:xfrm>
            <a:off x="1272823" y="1973938"/>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51BAE84A-1B54-312B-FFBB-02CF54B6F82F}"/>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819243" y="1731126"/>
            <a:ext cx="10757743" cy="1515960"/>
          </a:xfrm>
          <a:prstGeom prst="rect">
            <a:avLst/>
          </a:prstGeom>
        </p:spPr>
      </p:pic>
      <p:sp>
        <p:nvSpPr>
          <p:cNvPr id="10" name="文本框 9">
            <a:extLst>
              <a:ext uri="{FF2B5EF4-FFF2-40B4-BE49-F238E27FC236}">
                <a16:creationId xmlns:a16="http://schemas.microsoft.com/office/drawing/2014/main" id="{C47EC9A2-A105-A993-D1CD-7D27B240DA19}"/>
              </a:ext>
            </a:extLst>
          </p:cNvPr>
          <p:cNvSpPr txBox="1"/>
          <p:nvPr/>
        </p:nvSpPr>
        <p:spPr>
          <a:xfrm>
            <a:off x="865060" y="1894818"/>
            <a:ext cx="4896725" cy="461665"/>
          </a:xfrm>
          <a:prstGeom prst="rect">
            <a:avLst/>
          </a:prstGeom>
          <a:noFill/>
        </p:spPr>
        <p:txBody>
          <a:bodyPr wrap="none" lIns="91440" tIns="45720" rIns="91440" bIns="45720" rtlCol="0" anchor="t">
            <a:spAutoFit/>
          </a:bodyPr>
          <a:lstStyle/>
          <a:p>
            <a:r>
              <a:rPr kumimoji="1" lang="en-US" altLang="zh-CN" sz="2400" b="1" dirty="0">
                <a:solidFill>
                  <a:schemeClr val="bg1"/>
                </a:solidFill>
                <a:ea typeface="宋体"/>
              </a:rPr>
              <a:t>(</a:t>
            </a:r>
            <a:r>
              <a:rPr kumimoji="1" lang="en-US" altLang="zh-CN" sz="2400" b="1" dirty="0" err="1">
                <a:solidFill>
                  <a:schemeClr val="bg1"/>
                </a:solidFill>
                <a:ea typeface="宋体"/>
              </a:rPr>
              <a:t>xiangshan</a:t>
            </a:r>
            <a:r>
              <a:rPr kumimoji="1" lang="en-US" altLang="zh-CN" sz="2400" b="1" dirty="0">
                <a:solidFill>
                  <a:schemeClr val="bg1"/>
                </a:solidFill>
                <a:ea typeface="宋体"/>
              </a:rPr>
              <a:t>) cat example/case1.script</a:t>
            </a:r>
            <a:endParaRPr lang="zh-CN" altLang="en-US" sz="2400" b="1" dirty="0">
              <a:solidFill>
                <a:schemeClr val="bg1"/>
              </a:solidFill>
              <a:ea typeface="宋体"/>
              <a:cs typeface="Calibri"/>
            </a:endParaRPr>
          </a:p>
        </p:txBody>
      </p:sp>
      <p:sp>
        <p:nvSpPr>
          <p:cNvPr id="12" name="文本框 11">
            <a:extLst>
              <a:ext uri="{FF2B5EF4-FFF2-40B4-BE49-F238E27FC236}">
                <a16:creationId xmlns:a16="http://schemas.microsoft.com/office/drawing/2014/main" id="{BCEE3D30-89CC-0C9A-8569-8FDFAFBE17CE}"/>
              </a:ext>
            </a:extLst>
          </p:cNvPr>
          <p:cNvSpPr txBox="1"/>
          <p:nvPr/>
        </p:nvSpPr>
        <p:spPr>
          <a:xfrm>
            <a:off x="815009" y="2435603"/>
            <a:ext cx="6073586"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a:t>
            </a:r>
            <a:r>
              <a:rPr kumimoji="1" lang="en-US" altLang="zh-CN" sz="2400" b="1" err="1">
                <a:solidFill>
                  <a:schemeClr val="bg1"/>
                </a:solidFill>
                <a:ea typeface="宋体"/>
              </a:rPr>
              <a:t>xiangshan</a:t>
            </a:r>
            <a:r>
              <a:rPr kumimoji="1" lang="en-US" altLang="zh-CN" sz="2400" b="1">
                <a:solidFill>
                  <a:schemeClr val="bg1"/>
                </a:solidFill>
                <a:ea typeface="宋体"/>
              </a:rPr>
              <a:t>) </a:t>
            </a:r>
            <a:r>
              <a:rPr kumimoji="1" lang="en-US" altLang="zh-CN" sz="2400" b="1" err="1">
                <a:solidFill>
                  <a:schemeClr val="bg1"/>
                </a:solidFill>
                <a:ea typeface="宋体"/>
              </a:rPr>
              <a:t>xload_script</a:t>
            </a:r>
            <a:r>
              <a:rPr kumimoji="1" lang="en-US" altLang="zh-CN" sz="2400" b="1">
                <a:solidFill>
                  <a:schemeClr val="bg1"/>
                </a:solidFill>
                <a:ea typeface="宋体"/>
              </a:rPr>
              <a:t> example/case1.script</a:t>
            </a:r>
            <a:endParaRPr lang="zh-CN" altLang="en-US" sz="2400" b="1">
              <a:solidFill>
                <a:schemeClr val="bg1"/>
              </a:solidFill>
              <a:ea typeface="宋体"/>
              <a:cs typeface="Calibri"/>
            </a:endParaRPr>
          </a:p>
        </p:txBody>
      </p:sp>
      <p:sp>
        <p:nvSpPr>
          <p:cNvPr id="13" name="文本框 12">
            <a:extLst>
              <a:ext uri="{FF2B5EF4-FFF2-40B4-BE49-F238E27FC236}">
                <a16:creationId xmlns:a16="http://schemas.microsoft.com/office/drawing/2014/main" id="{ED22F7E3-38C1-64EB-0EB5-ED909AE87ED3}"/>
              </a:ext>
            </a:extLst>
          </p:cNvPr>
          <p:cNvSpPr txBox="1"/>
          <p:nvPr/>
        </p:nvSpPr>
        <p:spPr>
          <a:xfrm>
            <a:off x="865060" y="1166441"/>
            <a:ext cx="9016750" cy="5847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kumimoji="1" lang="en-US" altLang="zh-CN" sz="3200" b="1" dirty="0">
                <a:ea typeface="宋体"/>
              </a:rPr>
              <a:t>script</a:t>
            </a:r>
            <a:endParaRPr lang="zh-CN" altLang="en-US" sz="3200" b="1" dirty="0">
              <a:ea typeface="宋体"/>
              <a:cs typeface="Calibri"/>
            </a:endParaRPr>
          </a:p>
        </p:txBody>
      </p:sp>
      <p:sp>
        <p:nvSpPr>
          <p:cNvPr id="24" name="文本框 23">
            <a:extLst>
              <a:ext uri="{FF2B5EF4-FFF2-40B4-BE49-F238E27FC236}">
                <a16:creationId xmlns:a16="http://schemas.microsoft.com/office/drawing/2014/main" id="{A5FC39CA-E35F-C15C-B4D0-CC032DA41967}"/>
              </a:ext>
            </a:extLst>
          </p:cNvPr>
          <p:cNvSpPr txBox="1"/>
          <p:nvPr/>
        </p:nvSpPr>
        <p:spPr>
          <a:xfrm>
            <a:off x="6704534" y="1937552"/>
            <a:ext cx="3079305" cy="461665"/>
          </a:xfrm>
          <a:prstGeom prst="rect">
            <a:avLst/>
          </a:prstGeom>
          <a:noFill/>
        </p:spPr>
        <p:txBody>
          <a:bodyPr wrap="none" rtlCol="0">
            <a:spAutoFit/>
          </a:bodyPr>
          <a:lstStyle/>
          <a:p>
            <a:r>
              <a:rPr kumimoji="1" lang="en-US" altLang="zh-CN" sz="2400" b="1" dirty="0">
                <a:solidFill>
                  <a:srgbClr val="FFC000"/>
                </a:solidFill>
              </a:rPr>
              <a:t>#</a:t>
            </a:r>
            <a:r>
              <a:rPr kumimoji="1" lang="zh-CN" altLang="en-US" sz="2400" b="1" dirty="0">
                <a:solidFill>
                  <a:srgbClr val="FFC000"/>
                </a:solidFill>
              </a:rPr>
              <a:t> </a:t>
            </a:r>
            <a:r>
              <a:rPr kumimoji="1" lang="en-US" altLang="zh-CN" sz="2400" b="1" dirty="0">
                <a:solidFill>
                  <a:srgbClr val="FFC000"/>
                </a:solidFill>
                <a:ea typeface="宋体"/>
              </a:rPr>
              <a:t>Display the script</a:t>
            </a:r>
            <a:r>
              <a:rPr kumimoji="1" lang="zh-CN" altLang="en-US" sz="2400" b="1" dirty="0">
                <a:solidFill>
                  <a:srgbClr val="FFC000"/>
                </a:solidFill>
                <a:ea typeface="宋体"/>
              </a:rPr>
              <a:t> </a:t>
            </a:r>
            <a:r>
              <a:rPr kumimoji="1" lang="en-US" altLang="zh-CN" sz="2400" b="1" dirty="0">
                <a:solidFill>
                  <a:srgbClr val="FFC000"/>
                </a:solidFill>
                <a:ea typeface="宋体"/>
              </a:rPr>
              <a:t>file</a:t>
            </a:r>
            <a:endParaRPr kumimoji="1" lang="zh-CN" altLang="en-US" sz="2400" b="1" dirty="0">
              <a:solidFill>
                <a:srgbClr val="FFC000"/>
              </a:solidFill>
            </a:endParaRPr>
          </a:p>
        </p:txBody>
      </p:sp>
      <p:sp>
        <p:nvSpPr>
          <p:cNvPr id="26" name="文本框 25">
            <a:extLst>
              <a:ext uri="{FF2B5EF4-FFF2-40B4-BE49-F238E27FC236}">
                <a16:creationId xmlns:a16="http://schemas.microsoft.com/office/drawing/2014/main" id="{8FD10F1E-5179-BFC4-0F8F-7DF89DE76A6C}"/>
              </a:ext>
            </a:extLst>
          </p:cNvPr>
          <p:cNvSpPr txBox="1"/>
          <p:nvPr/>
        </p:nvSpPr>
        <p:spPr>
          <a:xfrm>
            <a:off x="8587915" y="2467179"/>
            <a:ext cx="2765885" cy="461665"/>
          </a:xfrm>
          <a:prstGeom prst="rect">
            <a:avLst/>
          </a:prstGeom>
          <a:noFill/>
        </p:spPr>
        <p:txBody>
          <a:bodyPr wrap="none" rtlCol="0">
            <a:spAutoFit/>
          </a:bodyPr>
          <a:lstStyle/>
          <a:p>
            <a:r>
              <a:rPr kumimoji="1" lang="en-US" altLang="zh-CN" sz="2400" b="1" dirty="0">
                <a:solidFill>
                  <a:srgbClr val="FFC000"/>
                </a:solidFill>
                <a:ea typeface="宋体"/>
              </a:rPr>
              <a:t>#</a:t>
            </a:r>
            <a:r>
              <a:rPr kumimoji="1" lang="zh-CN" altLang="en-US" sz="2400" b="1" dirty="0">
                <a:solidFill>
                  <a:srgbClr val="FFC000"/>
                </a:solidFill>
                <a:ea typeface="宋体"/>
              </a:rPr>
              <a:t> </a:t>
            </a:r>
            <a:r>
              <a:rPr kumimoji="1" lang="en-US" altLang="zh-CN" sz="2400" b="1" dirty="0">
                <a:solidFill>
                  <a:srgbClr val="FFC000"/>
                </a:solidFill>
                <a:ea typeface="宋体"/>
              </a:rPr>
              <a:t>Load</a:t>
            </a:r>
            <a:r>
              <a:rPr kumimoji="1" lang="en" altLang="zh-CN" sz="2400" b="1" dirty="0">
                <a:solidFill>
                  <a:srgbClr val="FFC000"/>
                </a:solidFill>
                <a:ea typeface="宋体"/>
              </a:rPr>
              <a:t> the script</a:t>
            </a:r>
            <a:r>
              <a:rPr kumimoji="1" lang="zh-CN" altLang="en-US" sz="2400" b="1" dirty="0">
                <a:solidFill>
                  <a:srgbClr val="FFC000"/>
                </a:solidFill>
                <a:ea typeface="宋体"/>
              </a:rPr>
              <a:t> </a:t>
            </a:r>
            <a:r>
              <a:rPr kumimoji="1" lang="en-US" altLang="zh-CN" sz="2400" b="1" dirty="0">
                <a:solidFill>
                  <a:srgbClr val="FFC000"/>
                </a:solidFill>
                <a:ea typeface="宋体"/>
              </a:rPr>
              <a:t>file</a:t>
            </a:r>
            <a:endParaRPr lang="zh-CN" altLang="en-US" sz="2400" b="1" dirty="0">
              <a:solidFill>
                <a:srgbClr val="FFC000"/>
              </a:solidFill>
              <a:ea typeface="宋体"/>
              <a:cs typeface="Calibri"/>
            </a:endParaRPr>
          </a:p>
        </p:txBody>
      </p:sp>
      <p:sp>
        <p:nvSpPr>
          <p:cNvPr id="7" name="下箭头 22">
            <a:extLst>
              <a:ext uri="{FF2B5EF4-FFF2-40B4-BE49-F238E27FC236}">
                <a16:creationId xmlns:a16="http://schemas.microsoft.com/office/drawing/2014/main" id="{085F44F3-F926-75F5-FD1B-910501F7CA19}"/>
              </a:ext>
            </a:extLst>
          </p:cNvPr>
          <p:cNvSpPr/>
          <p:nvPr/>
        </p:nvSpPr>
        <p:spPr>
          <a:xfrm rot="16200000">
            <a:off x="6879615" y="4090105"/>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descr="表格&#10;&#10;AI 生成的内容可能不正确。">
            <a:extLst>
              <a:ext uri="{FF2B5EF4-FFF2-40B4-BE49-F238E27FC236}">
                <a16:creationId xmlns:a16="http://schemas.microsoft.com/office/drawing/2014/main" id="{1F8D3112-8515-D952-C604-E3DFBFB18A5F}"/>
              </a:ext>
            </a:extLst>
          </p:cNvPr>
          <p:cNvPicPr>
            <a:picLocks noChangeAspect="1"/>
          </p:cNvPicPr>
          <p:nvPr/>
        </p:nvPicPr>
        <p:blipFill>
          <a:blip r:embed="rId7"/>
          <a:stretch>
            <a:fillRect/>
          </a:stretch>
        </p:blipFill>
        <p:spPr>
          <a:xfrm>
            <a:off x="7840133" y="3258079"/>
            <a:ext cx="3098799" cy="2382308"/>
          </a:xfrm>
          <a:prstGeom prst="rect">
            <a:avLst/>
          </a:prstGeom>
        </p:spPr>
      </p:pic>
      <p:sp>
        <p:nvSpPr>
          <p:cNvPr id="20" name="文本框 19">
            <a:extLst>
              <a:ext uri="{FF2B5EF4-FFF2-40B4-BE49-F238E27FC236}">
                <a16:creationId xmlns:a16="http://schemas.microsoft.com/office/drawing/2014/main" id="{793B6B67-1798-6FE8-D6EC-C77DF459E50C}"/>
              </a:ext>
            </a:extLst>
          </p:cNvPr>
          <p:cNvSpPr txBox="1"/>
          <p:nvPr/>
        </p:nvSpPr>
        <p:spPr>
          <a:xfrm>
            <a:off x="8218714" y="5808763"/>
            <a:ext cx="2344049" cy="338554"/>
          </a:xfrm>
          <a:prstGeom prst="rect">
            <a:avLst/>
          </a:prstGeom>
          <a:noFill/>
        </p:spPr>
        <p:txBody>
          <a:bodyPr wrap="square" rtlCol="0">
            <a:spAutoFit/>
          </a:bodyPr>
          <a:lstStyle/>
          <a:p>
            <a:r>
              <a:rPr kumimoji="1" lang="en-US" altLang="zh-CN" sz="1600"/>
              <a:t>Memory Disassembly</a:t>
            </a:r>
            <a:endParaRPr kumimoji="1" lang="zh-CN" altLang="en-US" sz="1600"/>
          </a:p>
        </p:txBody>
      </p:sp>
      <p:pic>
        <p:nvPicPr>
          <p:cNvPr id="21" name="图片 20" descr="图形用户界面, 文本&#10;&#10;AI 生成的内容可能不正确。">
            <a:extLst>
              <a:ext uri="{FF2B5EF4-FFF2-40B4-BE49-F238E27FC236}">
                <a16:creationId xmlns:a16="http://schemas.microsoft.com/office/drawing/2014/main" id="{1C54631E-8127-1BC5-F335-E9144F5F630C}"/>
              </a:ext>
            </a:extLst>
          </p:cNvPr>
          <p:cNvPicPr>
            <a:picLocks noChangeAspect="1"/>
          </p:cNvPicPr>
          <p:nvPr/>
        </p:nvPicPr>
        <p:blipFill>
          <a:blip r:embed="rId8"/>
          <a:stretch>
            <a:fillRect/>
          </a:stretch>
        </p:blipFill>
        <p:spPr>
          <a:xfrm>
            <a:off x="949629" y="3714677"/>
            <a:ext cx="5427134" cy="1653118"/>
          </a:xfrm>
          <a:prstGeom prst="rect">
            <a:avLst/>
          </a:prstGeom>
          <a:ln>
            <a:solidFill>
              <a:srgbClr val="4472C4"/>
            </a:solidFill>
          </a:ln>
          <a:effectLst>
            <a:outerShdw blurRad="50800" dist="38100" dir="2700000">
              <a:srgbClr val="000000">
                <a:alpha val="40000"/>
              </a:srgbClr>
            </a:outerShdw>
          </a:effectLst>
        </p:spPr>
      </p:pic>
      <p:sp>
        <p:nvSpPr>
          <p:cNvPr id="11" name="灯片编号占位符 1">
            <a:extLst>
              <a:ext uri="{FF2B5EF4-FFF2-40B4-BE49-F238E27FC236}">
                <a16:creationId xmlns:a16="http://schemas.microsoft.com/office/drawing/2014/main" id="{56833EB5-14A9-12BE-7192-5303CF8EBFFD}"/>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52</a:t>
            </a:r>
            <a:endParaRPr lang="zh-CN">
              <a:solidFill>
                <a:srgbClr val="B2B2B2"/>
              </a:solidFill>
            </a:endParaRPr>
          </a:p>
        </p:txBody>
      </p:sp>
    </p:spTree>
    <p:extLst>
      <p:ext uri="{BB962C8B-B14F-4D97-AF65-F5344CB8AC3E}">
        <p14:creationId xmlns:p14="http://schemas.microsoft.com/office/powerpoint/2010/main" val="591025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1B2A6-B99B-F66C-0977-034D241B74C7}"/>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7B4F821E-0AC9-2C7B-4F61-20D21FFA45F6}"/>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C52B246C-42B0-EC85-47E1-B4D2972611AB}"/>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3679E796-7474-CB59-65CC-031F42182FA9}"/>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A4B40A8B-C1EA-7D35-211E-C7BB67350F5C}"/>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Basic</a:t>
            </a:r>
            <a:r>
              <a:rPr lang="zh-CN" altLang="en-US" sz="3600">
                <a:solidFill>
                  <a:schemeClr val="tx1"/>
                </a:solidFill>
                <a:latin typeface="+mj-lt"/>
                <a:cs typeface="Times New Roman" panose="02020503050405090304" pitchFamily="18" charset="0"/>
              </a:rPr>
              <a:t> </a:t>
            </a:r>
            <a:r>
              <a:rPr lang="en-US" altLang="zh-CN" sz="3600">
                <a:solidFill>
                  <a:schemeClr val="tx1"/>
                </a:solidFill>
                <a:latin typeface="+mj-lt"/>
                <a:cs typeface="Times New Roman" panose="02020503050405090304" pitchFamily="18" charset="0"/>
              </a:rPr>
              <a:t>Function</a:t>
            </a:r>
          </a:p>
        </p:txBody>
      </p:sp>
      <p:sp>
        <p:nvSpPr>
          <p:cNvPr id="3" name="文本框 2">
            <a:extLst>
              <a:ext uri="{FF2B5EF4-FFF2-40B4-BE49-F238E27FC236}">
                <a16:creationId xmlns:a16="http://schemas.microsoft.com/office/drawing/2014/main" id="{EDA55123-4E94-4106-0E23-91B5B443E30B}"/>
              </a:ext>
            </a:extLst>
          </p:cNvPr>
          <p:cNvSpPr txBox="1"/>
          <p:nvPr/>
        </p:nvSpPr>
        <p:spPr>
          <a:xfrm>
            <a:off x="1272823" y="1973938"/>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BD36E83F-AA7D-CC6C-8EC5-059DA5AD2253}"/>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819243" y="1731126"/>
            <a:ext cx="10757743" cy="1227972"/>
          </a:xfrm>
          <a:prstGeom prst="rect">
            <a:avLst/>
          </a:prstGeom>
        </p:spPr>
      </p:pic>
      <p:sp>
        <p:nvSpPr>
          <p:cNvPr id="10" name="文本框 9">
            <a:extLst>
              <a:ext uri="{FF2B5EF4-FFF2-40B4-BE49-F238E27FC236}">
                <a16:creationId xmlns:a16="http://schemas.microsoft.com/office/drawing/2014/main" id="{E46189E8-EF10-4EF2-D286-16AFDA267CA8}"/>
              </a:ext>
            </a:extLst>
          </p:cNvPr>
          <p:cNvSpPr txBox="1"/>
          <p:nvPr/>
        </p:nvSpPr>
        <p:spPr>
          <a:xfrm>
            <a:off x="865060" y="1894818"/>
            <a:ext cx="4657237"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a:t>
            </a:r>
            <a:r>
              <a:rPr kumimoji="1" lang="en-US" altLang="zh-CN" sz="2400" b="1" err="1">
                <a:solidFill>
                  <a:schemeClr val="bg1"/>
                </a:solidFill>
                <a:ea typeface="宋体"/>
              </a:rPr>
              <a:t>xiangshan</a:t>
            </a:r>
            <a:r>
              <a:rPr kumimoji="1" lang="en-US" altLang="zh-CN" sz="2400" b="1">
                <a:solidFill>
                  <a:schemeClr val="bg1"/>
                </a:solidFill>
                <a:ea typeface="宋体"/>
              </a:rPr>
              <a:t>) cat example/case2.inst</a:t>
            </a:r>
            <a:endParaRPr lang="zh-CN" altLang="en-US" sz="2400" b="1">
              <a:solidFill>
                <a:schemeClr val="bg1"/>
              </a:solidFill>
              <a:ea typeface="宋体"/>
              <a:cs typeface="Calibri"/>
            </a:endParaRPr>
          </a:p>
        </p:txBody>
      </p:sp>
      <p:sp>
        <p:nvSpPr>
          <p:cNvPr id="12" name="文本框 11">
            <a:extLst>
              <a:ext uri="{FF2B5EF4-FFF2-40B4-BE49-F238E27FC236}">
                <a16:creationId xmlns:a16="http://schemas.microsoft.com/office/drawing/2014/main" id="{F207F081-461E-D56E-AC81-9F974E93EF4E}"/>
              </a:ext>
            </a:extLst>
          </p:cNvPr>
          <p:cNvSpPr txBox="1"/>
          <p:nvPr/>
        </p:nvSpPr>
        <p:spPr>
          <a:xfrm>
            <a:off x="865060" y="2388257"/>
            <a:ext cx="7739683"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宋体"/>
              </a:rPr>
              <a:t>(</a:t>
            </a:r>
            <a:r>
              <a:rPr kumimoji="1" lang="en-US" altLang="zh-CN" sz="2400" b="1" err="1">
                <a:solidFill>
                  <a:schemeClr val="bg1"/>
                </a:solidFill>
                <a:ea typeface="宋体"/>
              </a:rPr>
              <a:t>xiangshan</a:t>
            </a:r>
            <a:r>
              <a:rPr kumimoji="1" lang="en-US" altLang="zh-CN" sz="2400" b="1">
                <a:solidFill>
                  <a:schemeClr val="bg1"/>
                </a:solidFill>
                <a:ea typeface="宋体"/>
              </a:rPr>
              <a:t>) </a:t>
            </a:r>
            <a:r>
              <a:rPr kumimoji="1" lang="en-US" altLang="zh-CN" sz="2400" b="1" err="1">
                <a:solidFill>
                  <a:schemeClr val="bg1"/>
                </a:solidFill>
                <a:ea typeface="宋体"/>
              </a:rPr>
              <a:t>xload_instr_file</a:t>
            </a:r>
            <a:r>
              <a:rPr kumimoji="1" lang="en-US" altLang="zh-CN" sz="2400" b="1">
                <a:solidFill>
                  <a:schemeClr val="bg1"/>
                </a:solidFill>
                <a:ea typeface="宋体"/>
              </a:rPr>
              <a:t> 0x8000020c  example/case2.ins</a:t>
            </a:r>
            <a:endParaRPr lang="zh-CN" altLang="en-US" sz="2400" b="1">
              <a:solidFill>
                <a:schemeClr val="bg1"/>
              </a:solidFill>
              <a:ea typeface="宋体"/>
              <a:cs typeface="Calibri"/>
            </a:endParaRPr>
          </a:p>
        </p:txBody>
      </p:sp>
      <p:sp>
        <p:nvSpPr>
          <p:cNvPr id="13" name="文本框 12">
            <a:extLst>
              <a:ext uri="{FF2B5EF4-FFF2-40B4-BE49-F238E27FC236}">
                <a16:creationId xmlns:a16="http://schemas.microsoft.com/office/drawing/2014/main" id="{9D27C659-FF6D-DE0A-BB92-23775104B32A}"/>
              </a:ext>
            </a:extLst>
          </p:cNvPr>
          <p:cNvSpPr txBox="1"/>
          <p:nvPr/>
        </p:nvSpPr>
        <p:spPr>
          <a:xfrm>
            <a:off x="865060" y="1166441"/>
            <a:ext cx="9016750" cy="5847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kumimoji="1" lang="en-US" altLang="zh-CN" sz="3200" b="1">
                <a:ea typeface="宋体"/>
              </a:rPr>
              <a:t>Load instruction</a:t>
            </a:r>
            <a:endParaRPr lang="zh-CN" altLang="en-US" sz="3200" b="1" dirty="0">
              <a:ea typeface="宋体"/>
              <a:cs typeface="Calibri"/>
            </a:endParaRPr>
          </a:p>
        </p:txBody>
      </p:sp>
      <p:sp>
        <p:nvSpPr>
          <p:cNvPr id="23" name="下箭头 22">
            <a:extLst>
              <a:ext uri="{FF2B5EF4-FFF2-40B4-BE49-F238E27FC236}">
                <a16:creationId xmlns:a16="http://schemas.microsoft.com/office/drawing/2014/main" id="{F77BE9AD-65CD-7D0F-29BC-C573EAD32E6F}"/>
              </a:ext>
            </a:extLst>
          </p:cNvPr>
          <p:cNvSpPr/>
          <p:nvPr/>
        </p:nvSpPr>
        <p:spPr>
          <a:xfrm rot="16200000">
            <a:off x="4121251" y="4053882"/>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C6805A91-D853-1973-08E1-0CDEFD170623}"/>
              </a:ext>
            </a:extLst>
          </p:cNvPr>
          <p:cNvSpPr txBox="1"/>
          <p:nvPr/>
        </p:nvSpPr>
        <p:spPr>
          <a:xfrm>
            <a:off x="7545261" y="1892770"/>
            <a:ext cx="3158750" cy="400110"/>
          </a:xfrm>
          <a:prstGeom prst="rect">
            <a:avLst/>
          </a:prstGeom>
          <a:noFill/>
        </p:spPr>
        <p:txBody>
          <a:bodyPr wrap="none" lIns="91440" tIns="45720" rIns="91440" bIns="45720" rtlCol="0" anchor="t">
            <a:spAutoFit/>
          </a:bodyPr>
          <a:lstStyle/>
          <a:p>
            <a:r>
              <a:rPr kumimoji="1" lang="en-US" altLang="zh-CN" sz="2000" b="1">
                <a:solidFill>
                  <a:srgbClr val="FFC000"/>
                </a:solidFill>
                <a:ea typeface="宋体"/>
              </a:rPr>
              <a:t>#</a:t>
            </a:r>
            <a:r>
              <a:rPr kumimoji="1" lang="zh-CN" altLang="en-US" sz="2000" b="1">
                <a:solidFill>
                  <a:srgbClr val="FFC000"/>
                </a:solidFill>
                <a:ea typeface="宋体"/>
              </a:rPr>
              <a:t> </a:t>
            </a:r>
            <a:r>
              <a:rPr kumimoji="1" lang="en-US" altLang="zh-CN" sz="2000" b="1">
                <a:solidFill>
                  <a:srgbClr val="FFC000"/>
                </a:solidFill>
                <a:ea typeface="宋体"/>
              </a:rPr>
              <a:t>Display the instruction</a:t>
            </a:r>
            <a:r>
              <a:rPr kumimoji="1" lang="zh-CN" altLang="en-US" sz="2000" b="1">
                <a:solidFill>
                  <a:srgbClr val="FFC000"/>
                </a:solidFill>
                <a:ea typeface="宋体"/>
              </a:rPr>
              <a:t> </a:t>
            </a:r>
            <a:r>
              <a:rPr kumimoji="1" lang="en-US" altLang="zh-CN" sz="2000" b="1">
                <a:solidFill>
                  <a:srgbClr val="FFC000"/>
                </a:solidFill>
                <a:ea typeface="宋体"/>
              </a:rPr>
              <a:t>file</a:t>
            </a:r>
            <a:endParaRPr lang="zh-CN" altLang="en-US" sz="2000" b="1">
              <a:solidFill>
                <a:srgbClr val="FFC000"/>
              </a:solidFill>
              <a:ea typeface="宋体"/>
              <a:cs typeface="Calibri"/>
            </a:endParaRPr>
          </a:p>
        </p:txBody>
      </p:sp>
      <p:sp>
        <p:nvSpPr>
          <p:cNvPr id="26" name="文本框 25">
            <a:extLst>
              <a:ext uri="{FF2B5EF4-FFF2-40B4-BE49-F238E27FC236}">
                <a16:creationId xmlns:a16="http://schemas.microsoft.com/office/drawing/2014/main" id="{CFC70BD6-8DBD-CB20-6804-FE71D7AA7120}"/>
              </a:ext>
            </a:extLst>
          </p:cNvPr>
          <p:cNvSpPr txBox="1"/>
          <p:nvPr/>
        </p:nvSpPr>
        <p:spPr>
          <a:xfrm>
            <a:off x="8646512" y="2408529"/>
            <a:ext cx="2898870" cy="400110"/>
          </a:xfrm>
          <a:prstGeom prst="rect">
            <a:avLst/>
          </a:prstGeom>
          <a:noFill/>
        </p:spPr>
        <p:txBody>
          <a:bodyPr wrap="none" lIns="91440" tIns="45720" rIns="91440" bIns="45720" rtlCol="0" anchor="t">
            <a:spAutoFit/>
          </a:bodyPr>
          <a:lstStyle/>
          <a:p>
            <a:r>
              <a:rPr kumimoji="1" lang="en-US" altLang="zh-CN" sz="2000" b="1">
                <a:solidFill>
                  <a:srgbClr val="FFC000"/>
                </a:solidFill>
                <a:ea typeface="宋体"/>
              </a:rPr>
              <a:t>#</a:t>
            </a:r>
            <a:r>
              <a:rPr kumimoji="1" lang="zh-CN" altLang="en-US" sz="2000" b="1">
                <a:solidFill>
                  <a:srgbClr val="FFC000"/>
                </a:solidFill>
                <a:ea typeface="宋体"/>
              </a:rPr>
              <a:t> </a:t>
            </a:r>
            <a:r>
              <a:rPr kumimoji="1" lang="en-US" altLang="zh-CN" sz="2000" b="1">
                <a:solidFill>
                  <a:srgbClr val="FFC000"/>
                </a:solidFill>
                <a:ea typeface="宋体"/>
              </a:rPr>
              <a:t>Load</a:t>
            </a:r>
            <a:r>
              <a:rPr kumimoji="1" lang="en" altLang="zh-CN" sz="2000" b="1">
                <a:solidFill>
                  <a:srgbClr val="FFC000"/>
                </a:solidFill>
                <a:ea typeface="宋体"/>
              </a:rPr>
              <a:t> the instruction</a:t>
            </a:r>
            <a:r>
              <a:rPr kumimoji="1" lang="zh-CN" altLang="en-US" sz="2000" b="1">
                <a:solidFill>
                  <a:srgbClr val="FFC000"/>
                </a:solidFill>
                <a:ea typeface="宋体"/>
              </a:rPr>
              <a:t> </a:t>
            </a:r>
            <a:r>
              <a:rPr kumimoji="1" lang="en-US" altLang="zh-CN" sz="2000" b="1">
                <a:solidFill>
                  <a:srgbClr val="FFC000"/>
                </a:solidFill>
                <a:ea typeface="宋体"/>
              </a:rPr>
              <a:t>file</a:t>
            </a:r>
            <a:endParaRPr lang="zh-CN" altLang="en-US" sz="2000" b="1">
              <a:solidFill>
                <a:srgbClr val="FFC000"/>
              </a:solidFill>
              <a:ea typeface="宋体"/>
              <a:cs typeface="Calibri"/>
            </a:endParaRPr>
          </a:p>
        </p:txBody>
      </p:sp>
      <p:sp>
        <p:nvSpPr>
          <p:cNvPr id="14" name="文本框 13">
            <a:extLst>
              <a:ext uri="{FF2B5EF4-FFF2-40B4-BE49-F238E27FC236}">
                <a16:creationId xmlns:a16="http://schemas.microsoft.com/office/drawing/2014/main" id="{5B9D1010-4541-8853-76D2-7960E0B82B98}"/>
              </a:ext>
            </a:extLst>
          </p:cNvPr>
          <p:cNvSpPr txBox="1"/>
          <p:nvPr/>
        </p:nvSpPr>
        <p:spPr>
          <a:xfrm>
            <a:off x="1277788" y="5792643"/>
            <a:ext cx="2344049" cy="338554"/>
          </a:xfrm>
          <a:prstGeom prst="rect">
            <a:avLst/>
          </a:prstGeom>
          <a:noFill/>
        </p:spPr>
        <p:txBody>
          <a:bodyPr wrap="square" rtlCol="0">
            <a:spAutoFit/>
          </a:bodyPr>
          <a:lstStyle/>
          <a:p>
            <a:r>
              <a:rPr kumimoji="1" lang="en-US" altLang="zh-CN" sz="1600"/>
              <a:t>Memory Disassembly</a:t>
            </a:r>
            <a:endParaRPr kumimoji="1" lang="zh-CN" altLang="en-US" sz="1600"/>
          </a:p>
        </p:txBody>
      </p:sp>
      <p:sp>
        <p:nvSpPr>
          <p:cNvPr id="16" name="文本框 15">
            <a:extLst>
              <a:ext uri="{FF2B5EF4-FFF2-40B4-BE49-F238E27FC236}">
                <a16:creationId xmlns:a16="http://schemas.microsoft.com/office/drawing/2014/main" id="{B0ABC1AC-4B91-EB9C-366E-3A338E125B11}"/>
              </a:ext>
            </a:extLst>
          </p:cNvPr>
          <p:cNvSpPr txBox="1"/>
          <p:nvPr/>
        </p:nvSpPr>
        <p:spPr>
          <a:xfrm>
            <a:off x="5201212" y="5795055"/>
            <a:ext cx="2344049" cy="338554"/>
          </a:xfrm>
          <a:prstGeom prst="rect">
            <a:avLst/>
          </a:prstGeom>
          <a:noFill/>
        </p:spPr>
        <p:txBody>
          <a:bodyPr wrap="square" rtlCol="0">
            <a:spAutoFit/>
          </a:bodyPr>
          <a:lstStyle/>
          <a:p>
            <a:r>
              <a:rPr kumimoji="1" lang="en-US" altLang="zh-CN" sz="1600"/>
              <a:t>Memory Disassembly</a:t>
            </a:r>
            <a:endParaRPr kumimoji="1" lang="zh-CN" altLang="en-US" sz="1600"/>
          </a:p>
        </p:txBody>
      </p:sp>
      <p:sp>
        <p:nvSpPr>
          <p:cNvPr id="7" name="灯片编号占位符 1">
            <a:extLst>
              <a:ext uri="{FF2B5EF4-FFF2-40B4-BE49-F238E27FC236}">
                <a16:creationId xmlns:a16="http://schemas.microsoft.com/office/drawing/2014/main" id="{37778FD0-54A8-EDBF-A800-12AAFE066E12}"/>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53</a:t>
            </a:r>
            <a:endParaRPr lang="zh-CN">
              <a:solidFill>
                <a:srgbClr val="B2B2B2"/>
              </a:solidFill>
            </a:endParaRPr>
          </a:p>
        </p:txBody>
      </p:sp>
      <p:pic>
        <p:nvPicPr>
          <p:cNvPr id="4" name="图片 3" descr="表格&#10;&#10;AI 生成的内容可能不正确。">
            <a:extLst>
              <a:ext uri="{FF2B5EF4-FFF2-40B4-BE49-F238E27FC236}">
                <a16:creationId xmlns:a16="http://schemas.microsoft.com/office/drawing/2014/main" id="{DBAB4F86-EA34-8D2F-3C04-931816AB891E}"/>
              </a:ext>
            </a:extLst>
          </p:cNvPr>
          <p:cNvPicPr>
            <a:picLocks noChangeAspect="1"/>
          </p:cNvPicPr>
          <p:nvPr/>
        </p:nvPicPr>
        <p:blipFill>
          <a:blip r:embed="rId7"/>
          <a:stretch>
            <a:fillRect/>
          </a:stretch>
        </p:blipFill>
        <p:spPr>
          <a:xfrm>
            <a:off x="4826000" y="3275013"/>
            <a:ext cx="3221566" cy="2450041"/>
          </a:xfrm>
          <a:prstGeom prst="rect">
            <a:avLst/>
          </a:prstGeom>
        </p:spPr>
      </p:pic>
      <p:pic>
        <p:nvPicPr>
          <p:cNvPr id="11" name="图片 10" descr="表格&#10;&#10;AI 生成的内容可能不正确。">
            <a:extLst>
              <a:ext uri="{FF2B5EF4-FFF2-40B4-BE49-F238E27FC236}">
                <a16:creationId xmlns:a16="http://schemas.microsoft.com/office/drawing/2014/main" id="{D85FA105-D239-B137-2EF6-66E5405D6701}"/>
              </a:ext>
            </a:extLst>
          </p:cNvPr>
          <p:cNvPicPr>
            <a:picLocks noChangeAspect="1"/>
          </p:cNvPicPr>
          <p:nvPr/>
        </p:nvPicPr>
        <p:blipFill>
          <a:blip r:embed="rId8"/>
          <a:stretch>
            <a:fillRect/>
          </a:stretch>
        </p:blipFill>
        <p:spPr>
          <a:xfrm>
            <a:off x="816504" y="3275542"/>
            <a:ext cx="3049059" cy="2330450"/>
          </a:xfrm>
          <a:prstGeom prst="rect">
            <a:avLst/>
          </a:prstGeom>
        </p:spPr>
      </p:pic>
      <p:pic>
        <p:nvPicPr>
          <p:cNvPr id="18" name="图片 17">
            <a:extLst>
              <a:ext uri="{FF2B5EF4-FFF2-40B4-BE49-F238E27FC236}">
                <a16:creationId xmlns:a16="http://schemas.microsoft.com/office/drawing/2014/main" id="{6EF0D3D7-A97C-D6E2-ACEF-11A9559B5EAD}"/>
              </a:ext>
            </a:extLst>
          </p:cNvPr>
          <p:cNvPicPr>
            <a:picLocks noChangeAspect="1"/>
          </p:cNvPicPr>
          <p:nvPr/>
        </p:nvPicPr>
        <p:blipFill>
          <a:blip r:embed="rId9"/>
          <a:stretch>
            <a:fillRect/>
          </a:stretch>
        </p:blipFill>
        <p:spPr>
          <a:xfrm>
            <a:off x="8994696" y="3044108"/>
            <a:ext cx="1399082" cy="2648118"/>
          </a:xfrm>
          <a:prstGeom prst="rect">
            <a:avLst/>
          </a:prstGeom>
          <a:ln>
            <a:solidFill>
              <a:srgbClr val="4472C4"/>
            </a:solidFill>
          </a:ln>
          <a:effectLst>
            <a:outerShdw blurRad="50800" dist="38100" dir="2700000">
              <a:srgbClr val="000000">
                <a:alpha val="40000"/>
              </a:srgbClr>
            </a:outerShdw>
          </a:effectLst>
        </p:spPr>
      </p:pic>
      <p:sp>
        <p:nvSpPr>
          <p:cNvPr id="15" name="文本框 14">
            <a:extLst>
              <a:ext uri="{FF2B5EF4-FFF2-40B4-BE49-F238E27FC236}">
                <a16:creationId xmlns:a16="http://schemas.microsoft.com/office/drawing/2014/main" id="{82A6DFC3-0BB4-13CF-A2CE-7961A723F1C8}"/>
              </a:ext>
            </a:extLst>
          </p:cNvPr>
          <p:cNvSpPr txBox="1"/>
          <p:nvPr/>
        </p:nvSpPr>
        <p:spPr>
          <a:xfrm>
            <a:off x="9124636" y="5763054"/>
            <a:ext cx="1035540" cy="369332"/>
          </a:xfrm>
          <a:prstGeom prst="rect">
            <a:avLst/>
          </a:prstGeom>
          <a:noFill/>
        </p:spPr>
        <p:txBody>
          <a:bodyPr wrap="none" rtlCol="0">
            <a:spAutoFit/>
          </a:bodyPr>
          <a:lstStyle/>
          <a:p>
            <a:r>
              <a:rPr kumimoji="1" lang="en" altLang="zh-CN"/>
              <a:t>case2.ins</a:t>
            </a:r>
            <a:endParaRPr kumimoji="1" lang="zh-CN" altLang="en-US"/>
          </a:p>
        </p:txBody>
      </p:sp>
    </p:spTree>
    <p:extLst>
      <p:ext uri="{BB962C8B-B14F-4D97-AF65-F5344CB8AC3E}">
        <p14:creationId xmlns:p14="http://schemas.microsoft.com/office/powerpoint/2010/main" val="4093430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AA68E-E396-17EE-7573-AA4A9D9F2CC2}"/>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89B1787B-3305-FCF1-6F6C-CD903938C626}"/>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CA6F350C-5115-70D4-BF97-23937FE271A4}"/>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60D5E7BF-8874-6396-7EC8-8E709E7C7C80}"/>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79F93E96-3CCA-4282-0FF8-52BA8C6BD6FB}"/>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Basic</a:t>
            </a:r>
            <a:r>
              <a:rPr lang="zh-CN" altLang="en-US" sz="3600">
                <a:solidFill>
                  <a:schemeClr val="tx1"/>
                </a:solidFill>
                <a:latin typeface="+mj-lt"/>
                <a:cs typeface="Times New Roman" panose="02020503050405090304" pitchFamily="18" charset="0"/>
              </a:rPr>
              <a:t> </a:t>
            </a:r>
            <a:r>
              <a:rPr lang="en-US" altLang="zh-CN" sz="3600">
                <a:solidFill>
                  <a:schemeClr val="tx1"/>
                </a:solidFill>
                <a:latin typeface="+mj-lt"/>
                <a:cs typeface="Times New Roman" panose="02020503050405090304" pitchFamily="18" charset="0"/>
              </a:rPr>
              <a:t>Function</a:t>
            </a:r>
          </a:p>
        </p:txBody>
      </p:sp>
      <p:sp>
        <p:nvSpPr>
          <p:cNvPr id="3" name="文本框 2">
            <a:extLst>
              <a:ext uri="{FF2B5EF4-FFF2-40B4-BE49-F238E27FC236}">
                <a16:creationId xmlns:a16="http://schemas.microsoft.com/office/drawing/2014/main" id="{A486C7B3-9321-5432-4702-3A8CA06C40FF}"/>
              </a:ext>
            </a:extLst>
          </p:cNvPr>
          <p:cNvSpPr txBox="1"/>
          <p:nvPr/>
        </p:nvSpPr>
        <p:spPr>
          <a:xfrm>
            <a:off x="1188156" y="1910438"/>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9ED90CE5-517A-6ADD-9D8B-FA677E715138}"/>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738809" y="1701490"/>
            <a:ext cx="10359810" cy="1499667"/>
          </a:xfrm>
          <a:prstGeom prst="rect">
            <a:avLst/>
          </a:prstGeom>
        </p:spPr>
      </p:pic>
      <p:sp>
        <p:nvSpPr>
          <p:cNvPr id="12" name="文本框 11">
            <a:extLst>
              <a:ext uri="{FF2B5EF4-FFF2-40B4-BE49-F238E27FC236}">
                <a16:creationId xmlns:a16="http://schemas.microsoft.com/office/drawing/2014/main" id="{76326F43-914C-A533-C201-2FDB8FAC8238}"/>
              </a:ext>
            </a:extLst>
          </p:cNvPr>
          <p:cNvSpPr txBox="1"/>
          <p:nvPr/>
        </p:nvSpPr>
        <p:spPr>
          <a:xfrm>
            <a:off x="780393" y="1991970"/>
            <a:ext cx="5829929" cy="461665"/>
          </a:xfrm>
          <a:prstGeom prst="rect">
            <a:avLst/>
          </a:prstGeom>
          <a:noFill/>
        </p:spPr>
        <p:txBody>
          <a:bodyPr wrap="none" rtlCol="0">
            <a:spAutoFit/>
          </a:bodyPr>
          <a:lstStyle/>
          <a:p>
            <a:r>
              <a:rPr kumimoji="1" lang="en-US" altLang="zh-CN" sz="2400" b="1">
                <a:solidFill>
                  <a:schemeClr val="bg1"/>
                </a:solidFill>
              </a:rPr>
              <a:t>(</a:t>
            </a:r>
            <a:r>
              <a:rPr kumimoji="1" lang="en-US" altLang="zh-CN" sz="2400" b="1" err="1">
                <a:solidFill>
                  <a:schemeClr val="bg1"/>
                </a:solidFill>
              </a:rPr>
              <a:t>xiangshan</a:t>
            </a:r>
            <a:r>
              <a:rPr kumimoji="1" lang="en-US" altLang="zh-CN" sz="2400" b="1">
                <a:solidFill>
                  <a:schemeClr val="bg1"/>
                </a:solidFill>
              </a:rPr>
              <a:t>) </a:t>
            </a:r>
            <a:r>
              <a:rPr kumimoji="1" lang="en-US" altLang="zh-CN" sz="2400" b="1" err="1">
                <a:solidFill>
                  <a:schemeClr val="bg1"/>
                </a:solidFill>
              </a:rPr>
              <a:t>xwatch_commit_pc</a:t>
            </a:r>
            <a:r>
              <a:rPr kumimoji="1" lang="en-US" altLang="zh-CN" sz="2400" b="1">
                <a:solidFill>
                  <a:schemeClr val="bg1"/>
                </a:solidFill>
              </a:rPr>
              <a:t> 0x10000210</a:t>
            </a:r>
            <a:endParaRPr kumimoji="1" lang="zh-CN" altLang="en-US" sz="2400" b="1">
              <a:solidFill>
                <a:schemeClr val="bg1"/>
              </a:solidFill>
            </a:endParaRPr>
          </a:p>
        </p:txBody>
      </p:sp>
      <p:sp>
        <p:nvSpPr>
          <p:cNvPr id="13" name="文本框 12">
            <a:extLst>
              <a:ext uri="{FF2B5EF4-FFF2-40B4-BE49-F238E27FC236}">
                <a16:creationId xmlns:a16="http://schemas.microsoft.com/office/drawing/2014/main" id="{20840ECC-B684-4637-C3A0-7DBE5A37DDF2}"/>
              </a:ext>
            </a:extLst>
          </p:cNvPr>
          <p:cNvSpPr txBox="1"/>
          <p:nvPr/>
        </p:nvSpPr>
        <p:spPr>
          <a:xfrm>
            <a:off x="771926" y="1166441"/>
            <a:ext cx="9016750" cy="46166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b="1"/>
              <a:t>Watch &amp; break Signal</a:t>
            </a:r>
            <a:endParaRPr kumimoji="1" lang="zh-CN" altLang="en-US" sz="2400" b="1"/>
          </a:p>
        </p:txBody>
      </p:sp>
      <p:sp>
        <p:nvSpPr>
          <p:cNvPr id="26" name="文本框 25">
            <a:extLst>
              <a:ext uri="{FF2B5EF4-FFF2-40B4-BE49-F238E27FC236}">
                <a16:creationId xmlns:a16="http://schemas.microsoft.com/office/drawing/2014/main" id="{B764D4F2-E007-E0AB-9E37-DBDE51194731}"/>
              </a:ext>
            </a:extLst>
          </p:cNvPr>
          <p:cNvSpPr txBox="1"/>
          <p:nvPr/>
        </p:nvSpPr>
        <p:spPr>
          <a:xfrm>
            <a:off x="7402177" y="2052850"/>
            <a:ext cx="3330335" cy="369332"/>
          </a:xfrm>
          <a:prstGeom prst="rect">
            <a:avLst/>
          </a:prstGeom>
          <a:noFill/>
        </p:spPr>
        <p:txBody>
          <a:bodyPr wrap="none" rtlCol="0">
            <a:spAutoFit/>
          </a:bodyPr>
          <a:lstStyle/>
          <a:p>
            <a:r>
              <a:rPr kumimoji="1" lang="en-US" altLang="zh-CN" b="1">
                <a:solidFill>
                  <a:srgbClr val="FFC000"/>
                </a:solidFill>
              </a:rPr>
              <a:t>#</a:t>
            </a:r>
            <a:r>
              <a:rPr kumimoji="1" lang="zh-CN" altLang="en-US" b="1">
                <a:solidFill>
                  <a:srgbClr val="FFC000"/>
                </a:solidFill>
              </a:rPr>
              <a:t> </a:t>
            </a:r>
            <a:r>
              <a:rPr kumimoji="1" lang="en-US" altLang="zh-CN" b="1">
                <a:solidFill>
                  <a:srgbClr val="FFC000"/>
                </a:solidFill>
              </a:rPr>
              <a:t>set</a:t>
            </a:r>
            <a:r>
              <a:rPr kumimoji="1" lang="zh-CN" altLang="en-US" b="1">
                <a:solidFill>
                  <a:srgbClr val="FFC000"/>
                </a:solidFill>
              </a:rPr>
              <a:t> </a:t>
            </a:r>
            <a:r>
              <a:rPr kumimoji="1" lang="en-US" altLang="zh-CN" b="1">
                <a:solidFill>
                  <a:srgbClr val="FFC000"/>
                </a:solidFill>
              </a:rPr>
              <a:t>breakpoint</a:t>
            </a:r>
            <a:r>
              <a:rPr kumimoji="1" lang="zh-CN" altLang="en-US" b="1">
                <a:solidFill>
                  <a:srgbClr val="FFC000"/>
                </a:solidFill>
              </a:rPr>
              <a:t> </a:t>
            </a:r>
            <a:r>
              <a:rPr kumimoji="1" lang="en-US" altLang="zh-CN" b="1">
                <a:solidFill>
                  <a:srgbClr val="FFC000"/>
                </a:solidFill>
              </a:rPr>
              <a:t>with</a:t>
            </a:r>
            <a:r>
              <a:rPr kumimoji="1" lang="zh-CN" altLang="en-US" b="1">
                <a:solidFill>
                  <a:srgbClr val="FFC000"/>
                </a:solidFill>
              </a:rPr>
              <a:t> </a:t>
            </a:r>
            <a:r>
              <a:rPr kumimoji="1" lang="en-US" altLang="zh-CN" b="1">
                <a:solidFill>
                  <a:srgbClr val="FFC000"/>
                </a:solidFill>
              </a:rPr>
              <a:t>commit</a:t>
            </a:r>
            <a:r>
              <a:rPr kumimoji="1" lang="zh-CN" altLang="en-US" b="1">
                <a:solidFill>
                  <a:srgbClr val="FFC000"/>
                </a:solidFill>
              </a:rPr>
              <a:t> </a:t>
            </a:r>
            <a:r>
              <a:rPr kumimoji="1" lang="en-US" altLang="zh-CN" b="1">
                <a:solidFill>
                  <a:srgbClr val="FFC000"/>
                </a:solidFill>
              </a:rPr>
              <a:t>pc</a:t>
            </a:r>
            <a:endParaRPr kumimoji="1" lang="zh-CN" altLang="en-US" b="1">
              <a:solidFill>
                <a:srgbClr val="FFC000"/>
              </a:solidFill>
            </a:endParaRPr>
          </a:p>
        </p:txBody>
      </p:sp>
      <p:sp>
        <p:nvSpPr>
          <p:cNvPr id="17" name="文本框 16">
            <a:extLst>
              <a:ext uri="{FF2B5EF4-FFF2-40B4-BE49-F238E27FC236}">
                <a16:creationId xmlns:a16="http://schemas.microsoft.com/office/drawing/2014/main" id="{CDEFAEE4-F69E-663A-6497-19B8FF4C5556}"/>
              </a:ext>
            </a:extLst>
          </p:cNvPr>
          <p:cNvSpPr txBox="1"/>
          <p:nvPr/>
        </p:nvSpPr>
        <p:spPr>
          <a:xfrm>
            <a:off x="3053396" y="5835675"/>
            <a:ext cx="2377574" cy="369332"/>
          </a:xfrm>
          <a:prstGeom prst="rect">
            <a:avLst/>
          </a:prstGeom>
          <a:noFill/>
        </p:spPr>
        <p:txBody>
          <a:bodyPr wrap="none" rtlCol="0">
            <a:spAutoFit/>
          </a:bodyPr>
          <a:lstStyle/>
          <a:p>
            <a:r>
              <a:rPr kumimoji="1" lang="en-US" altLang="zh-CN"/>
              <a:t>Summary information</a:t>
            </a:r>
            <a:endParaRPr kumimoji="1" lang="zh-CN" altLang="en-US"/>
          </a:p>
        </p:txBody>
      </p:sp>
      <p:pic>
        <p:nvPicPr>
          <p:cNvPr id="10244" name="Picture 4">
            <a:extLst>
              <a:ext uri="{FF2B5EF4-FFF2-40B4-BE49-F238E27FC236}">
                <a16:creationId xmlns:a16="http://schemas.microsoft.com/office/drawing/2014/main" id="{30A88447-EC13-2A70-1F5E-C5982A3DCDF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76138" y="3352499"/>
            <a:ext cx="2444343" cy="238166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26CCE126-FD2C-07DF-B8C8-143BBE00F0A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4148" y="3352499"/>
            <a:ext cx="2458495" cy="2381667"/>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79D521F3-13EC-AAC9-8317-D6F9CE2AD4CF}"/>
              </a:ext>
            </a:extLst>
          </p:cNvPr>
          <p:cNvSpPr txBox="1"/>
          <p:nvPr/>
        </p:nvSpPr>
        <p:spPr>
          <a:xfrm>
            <a:off x="780393" y="2596563"/>
            <a:ext cx="2949975" cy="461665"/>
          </a:xfrm>
          <a:prstGeom prst="rect">
            <a:avLst/>
          </a:prstGeom>
          <a:noFill/>
        </p:spPr>
        <p:txBody>
          <a:bodyPr wrap="none" rtlCol="0">
            <a:spAutoFit/>
          </a:bodyPr>
          <a:lstStyle/>
          <a:p>
            <a:r>
              <a:rPr kumimoji="1" lang="en-US" altLang="zh-CN" sz="2400" b="1">
                <a:solidFill>
                  <a:schemeClr val="bg1"/>
                </a:solidFill>
              </a:rPr>
              <a:t>(</a:t>
            </a:r>
            <a:r>
              <a:rPr kumimoji="1" lang="en-US" altLang="zh-CN" sz="2400" b="1" err="1">
                <a:solidFill>
                  <a:schemeClr val="bg1"/>
                </a:solidFill>
              </a:rPr>
              <a:t>xiangshan</a:t>
            </a:r>
            <a:r>
              <a:rPr kumimoji="1" lang="en-US" altLang="zh-CN" sz="2400" b="1">
                <a:solidFill>
                  <a:schemeClr val="bg1"/>
                </a:solidFill>
              </a:rPr>
              <a:t>) </a:t>
            </a:r>
            <a:r>
              <a:rPr kumimoji="1" lang="en-US" altLang="zh-CN" sz="2400" b="1" err="1">
                <a:solidFill>
                  <a:schemeClr val="bg1"/>
                </a:solidFill>
              </a:rPr>
              <a:t>xstep</a:t>
            </a:r>
            <a:r>
              <a:rPr kumimoji="1" lang="en-US" altLang="zh-CN" sz="2400" b="1">
                <a:solidFill>
                  <a:schemeClr val="bg1"/>
                </a:solidFill>
              </a:rPr>
              <a:t> 200</a:t>
            </a:r>
            <a:endParaRPr kumimoji="1" lang="zh-CN" altLang="en-US" sz="2400" b="1">
              <a:solidFill>
                <a:schemeClr val="bg1"/>
              </a:solidFill>
            </a:endParaRPr>
          </a:p>
        </p:txBody>
      </p:sp>
      <p:sp>
        <p:nvSpPr>
          <p:cNvPr id="19" name="文本框 18">
            <a:extLst>
              <a:ext uri="{FF2B5EF4-FFF2-40B4-BE49-F238E27FC236}">
                <a16:creationId xmlns:a16="http://schemas.microsoft.com/office/drawing/2014/main" id="{ED8ECC93-BA53-E596-D7F3-8CA3BA4FA576}"/>
              </a:ext>
            </a:extLst>
          </p:cNvPr>
          <p:cNvSpPr txBox="1"/>
          <p:nvPr/>
        </p:nvSpPr>
        <p:spPr>
          <a:xfrm>
            <a:off x="7402177" y="2655126"/>
            <a:ext cx="2125647" cy="369332"/>
          </a:xfrm>
          <a:prstGeom prst="rect">
            <a:avLst/>
          </a:prstGeom>
          <a:noFill/>
        </p:spPr>
        <p:txBody>
          <a:bodyPr wrap="none" rtlCol="0">
            <a:spAutoFit/>
          </a:bodyPr>
          <a:lstStyle/>
          <a:p>
            <a:r>
              <a:rPr kumimoji="1" lang="en-US" altLang="zh-CN" b="1">
                <a:solidFill>
                  <a:srgbClr val="FFC000"/>
                </a:solidFill>
              </a:rPr>
              <a:t>#</a:t>
            </a:r>
            <a:r>
              <a:rPr kumimoji="1" lang="zh-CN" altLang="en-US" b="1">
                <a:solidFill>
                  <a:srgbClr val="FFC000"/>
                </a:solidFill>
              </a:rPr>
              <a:t> </a:t>
            </a:r>
            <a:r>
              <a:rPr kumimoji="1" lang="en-US" altLang="zh-CN" b="1">
                <a:solidFill>
                  <a:srgbClr val="FFC000"/>
                </a:solidFill>
              </a:rPr>
              <a:t>drive</a:t>
            </a:r>
            <a:r>
              <a:rPr kumimoji="1" lang="zh-CN" altLang="en-US" b="1">
                <a:solidFill>
                  <a:srgbClr val="FFC000"/>
                </a:solidFill>
              </a:rPr>
              <a:t> </a:t>
            </a:r>
            <a:r>
              <a:rPr kumimoji="1" lang="en-US" altLang="zh-CN" b="1" err="1">
                <a:solidFill>
                  <a:srgbClr val="FFC000"/>
                </a:solidFill>
              </a:rPr>
              <a:t>rtl</a:t>
            </a:r>
            <a:r>
              <a:rPr kumimoji="1" lang="zh-CN" altLang="en-US" b="1">
                <a:solidFill>
                  <a:srgbClr val="FFC000"/>
                </a:solidFill>
              </a:rPr>
              <a:t> </a:t>
            </a:r>
            <a:r>
              <a:rPr kumimoji="1" lang="en-US" altLang="zh-CN" b="1">
                <a:solidFill>
                  <a:srgbClr val="FFC000"/>
                </a:solidFill>
              </a:rPr>
              <a:t>200</a:t>
            </a:r>
            <a:r>
              <a:rPr kumimoji="1" lang="zh-CN" altLang="en-US" b="1">
                <a:solidFill>
                  <a:srgbClr val="FFC000"/>
                </a:solidFill>
              </a:rPr>
              <a:t> </a:t>
            </a:r>
            <a:r>
              <a:rPr kumimoji="1" lang="en-US" altLang="zh-CN" b="1">
                <a:solidFill>
                  <a:srgbClr val="FFC000"/>
                </a:solidFill>
              </a:rPr>
              <a:t>cycles</a:t>
            </a:r>
            <a:endParaRPr kumimoji="1" lang="zh-CN" altLang="en-US" b="1">
              <a:solidFill>
                <a:srgbClr val="FFC000"/>
              </a:solidFill>
            </a:endParaRPr>
          </a:p>
        </p:txBody>
      </p:sp>
      <p:sp>
        <p:nvSpPr>
          <p:cNvPr id="20" name="文本框 19">
            <a:extLst>
              <a:ext uri="{FF2B5EF4-FFF2-40B4-BE49-F238E27FC236}">
                <a16:creationId xmlns:a16="http://schemas.microsoft.com/office/drawing/2014/main" id="{4077ABB1-E444-EE31-2261-83C0E738615F}"/>
              </a:ext>
            </a:extLst>
          </p:cNvPr>
          <p:cNvSpPr txBox="1"/>
          <p:nvPr/>
        </p:nvSpPr>
        <p:spPr>
          <a:xfrm>
            <a:off x="7713976" y="3656844"/>
            <a:ext cx="2163611" cy="830997"/>
          </a:xfrm>
          <a:prstGeom prst="rect">
            <a:avLst/>
          </a:prstGeom>
          <a:noFill/>
        </p:spPr>
        <p:txBody>
          <a:bodyPr wrap="square" rtlCol="0">
            <a:spAutoFit/>
          </a:bodyPr>
          <a:lstStyle/>
          <a:p>
            <a:r>
              <a:rPr kumimoji="1" lang="en-US" altLang="zh-CN" sz="2400" b="1">
                <a:solidFill>
                  <a:srgbClr val="FF0000"/>
                </a:solidFill>
              </a:rPr>
              <a:t>It will stop at pc 0x1000210</a:t>
            </a:r>
            <a:endParaRPr kumimoji="1" lang="zh-CN" altLang="en-US" sz="2400" b="1">
              <a:solidFill>
                <a:srgbClr val="FF0000"/>
              </a:solidFill>
            </a:endParaRPr>
          </a:p>
        </p:txBody>
      </p:sp>
      <p:sp>
        <p:nvSpPr>
          <p:cNvPr id="7" name="灯片编号占位符 1">
            <a:extLst>
              <a:ext uri="{FF2B5EF4-FFF2-40B4-BE49-F238E27FC236}">
                <a16:creationId xmlns:a16="http://schemas.microsoft.com/office/drawing/2014/main" id="{B48EC84D-DF1C-5E27-4EBE-2B80D573D10D}"/>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54</a:t>
            </a:r>
            <a:endParaRPr lang="zh-CN">
              <a:solidFill>
                <a:srgbClr val="B2B2B2"/>
              </a:solidFill>
            </a:endParaRPr>
          </a:p>
        </p:txBody>
      </p:sp>
    </p:spTree>
    <p:extLst>
      <p:ext uri="{BB962C8B-B14F-4D97-AF65-F5344CB8AC3E}">
        <p14:creationId xmlns:p14="http://schemas.microsoft.com/office/powerpoint/2010/main" val="35989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C085-50F5-A568-8B7C-6E2F99954F84}"/>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34488AE4-C2BA-A009-9896-E5D325F60018}"/>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E8394354-5DAC-1877-15D6-C803122FE745}"/>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3F5DE79C-2ED2-9B7B-2DD6-6597DE4A187D}"/>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B404CB18-DCFC-FAAF-03DD-0CDEE774B96C}"/>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Example</a:t>
            </a:r>
          </a:p>
        </p:txBody>
      </p:sp>
      <p:sp>
        <p:nvSpPr>
          <p:cNvPr id="3" name="文本框 2">
            <a:extLst>
              <a:ext uri="{FF2B5EF4-FFF2-40B4-BE49-F238E27FC236}">
                <a16:creationId xmlns:a16="http://schemas.microsoft.com/office/drawing/2014/main" id="{83F534A3-3AD0-1EBA-3456-A537FE1033C4}"/>
              </a:ext>
            </a:extLst>
          </p:cNvPr>
          <p:cNvSpPr txBox="1"/>
          <p:nvPr/>
        </p:nvSpPr>
        <p:spPr>
          <a:xfrm>
            <a:off x="646289" y="1243189"/>
            <a:ext cx="7376840" cy="2800767"/>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 altLang="zh-CN" sz="2400" b="1">
                <a:ea typeface="宋体"/>
              </a:rPr>
              <a:t>Hands-on:</a:t>
            </a:r>
          </a:p>
          <a:p>
            <a:pPr marL="800100" lvl="1" indent="-342900">
              <a:buFont typeface="Arial" panose="020B0604020202020204" pitchFamily="34" charset="0"/>
              <a:buChar char="•"/>
            </a:pPr>
            <a:r>
              <a:rPr lang="en" altLang="zh-CN" sz="2400">
                <a:ea typeface="宋体"/>
              </a:rPr>
              <a:t>We inject a bug in a pre-built </a:t>
            </a:r>
            <a:r>
              <a:rPr lang="en" altLang="zh-CN" sz="2400" err="1">
                <a:ea typeface="宋体"/>
              </a:rPr>
              <a:t>XiangShan</a:t>
            </a:r>
            <a:r>
              <a:rPr lang="en" altLang="zh-CN" sz="2400">
                <a:ea typeface="宋体"/>
              </a:rPr>
              <a:t> processor</a:t>
            </a:r>
            <a:endParaRPr lang="en" altLang="zh-CN" sz="2400">
              <a:ea typeface="宋体"/>
              <a:cs typeface="Calibri"/>
            </a:endParaRPr>
          </a:p>
          <a:p>
            <a:pPr marL="800100" lvl="1" indent="-342900">
              <a:buFont typeface="Arial" panose="020B0604020202020204" pitchFamily="34" charset="0"/>
              <a:buChar char="•"/>
            </a:pPr>
            <a:r>
              <a:rPr lang="en" altLang="zh-CN" sz="2400" err="1">
                <a:ea typeface="宋体"/>
              </a:rPr>
              <a:t>Now,let`s</a:t>
            </a:r>
            <a:r>
              <a:rPr lang="en" altLang="zh-CN" sz="2400">
                <a:ea typeface="宋体"/>
              </a:rPr>
              <a:t> trigger it by </a:t>
            </a:r>
            <a:r>
              <a:rPr lang="en" altLang="zh-CN" sz="2400" err="1">
                <a:ea typeface="宋体"/>
              </a:rPr>
              <a:t>XSPdb</a:t>
            </a:r>
            <a:endParaRPr lang="en" altLang="zh-CN" sz="2400">
              <a:ea typeface="宋体"/>
              <a:cs typeface="Calibri"/>
            </a:endParaRPr>
          </a:p>
          <a:p>
            <a:pPr marL="342900" indent="-342900">
              <a:buFont typeface="Arial" panose="020B0604020202020204" pitchFamily="34" charset="0"/>
              <a:buChar char="•"/>
            </a:pPr>
            <a:r>
              <a:rPr lang="en" altLang="zh-CN" sz="2400" b="1">
                <a:ea typeface="宋体"/>
              </a:rPr>
              <a:t>Showcase</a:t>
            </a:r>
            <a:endParaRPr lang="en" altLang="zh-CN" sz="2400" b="1">
              <a:ea typeface="宋体"/>
              <a:cs typeface="Calibri"/>
            </a:endParaRPr>
          </a:p>
          <a:p>
            <a:pPr marL="342900" indent="-342900">
              <a:buFont typeface="Arial" panose="020B0604020202020204" pitchFamily="34" charset="0"/>
              <a:buChar char="•"/>
            </a:pPr>
            <a:endParaRPr lang="en" altLang="zh-CN" sz="2000" b="1"/>
          </a:p>
          <a:p>
            <a:pPr marL="342900" indent="-342900">
              <a:buFont typeface="Arial" panose="020B0604020202020204" pitchFamily="34" charset="0"/>
              <a:buChar char="•"/>
            </a:pPr>
            <a:endParaRPr lang="en" altLang="zh-CN" sz="2000" b="1"/>
          </a:p>
          <a:p>
            <a:pPr marL="342900" indent="-342900">
              <a:buFont typeface="Arial" panose="020B0604020202020204" pitchFamily="34" charset="0"/>
              <a:buChar char="•"/>
            </a:pPr>
            <a:endParaRPr lang="en" altLang="zh-CN" sz="2000" b="1"/>
          </a:p>
          <a:p>
            <a:pPr marL="342900" indent="-342900">
              <a:buFont typeface="Arial" panose="020B0604020202020204" pitchFamily="34" charset="0"/>
              <a:buChar char="•"/>
            </a:pPr>
            <a:endParaRPr kumimoji="1" lang="zh-CN" altLang="en-US" sz="2000" b="1"/>
          </a:p>
        </p:txBody>
      </p:sp>
      <p:sp>
        <p:nvSpPr>
          <p:cNvPr id="4" name="文本框 3">
            <a:extLst>
              <a:ext uri="{FF2B5EF4-FFF2-40B4-BE49-F238E27FC236}">
                <a16:creationId xmlns:a16="http://schemas.microsoft.com/office/drawing/2014/main" id="{4F916C54-4D83-B2D5-D24E-0304475CEDA3}"/>
              </a:ext>
            </a:extLst>
          </p:cNvPr>
          <p:cNvSpPr txBox="1"/>
          <p:nvPr/>
        </p:nvSpPr>
        <p:spPr>
          <a:xfrm>
            <a:off x="1365442" y="3637946"/>
            <a:ext cx="184731" cy="400110"/>
          </a:xfrm>
          <a:prstGeom prst="rect">
            <a:avLst/>
          </a:prstGeom>
          <a:noFill/>
        </p:spPr>
        <p:txBody>
          <a:bodyPr wrap="none" rtlCol="0">
            <a:spAutoFit/>
          </a:bodyPr>
          <a:lstStyle/>
          <a:p>
            <a:endParaRPr kumimoji="1" lang="zh-CN" altLang="en-US" sz="2000" b="1"/>
          </a:p>
        </p:txBody>
      </p:sp>
      <p:pic>
        <p:nvPicPr>
          <p:cNvPr id="7" name="图片 6" descr="文本&#10;&#10;AI 生成的内容可能不正确。">
            <a:extLst>
              <a:ext uri="{FF2B5EF4-FFF2-40B4-BE49-F238E27FC236}">
                <a16:creationId xmlns:a16="http://schemas.microsoft.com/office/drawing/2014/main" id="{2111F033-3FC2-0F4F-FD67-3C21E3D0EAEF}"/>
              </a:ext>
            </a:extLst>
          </p:cNvPr>
          <p:cNvPicPr>
            <a:picLocks noChangeAspect="1"/>
          </p:cNvPicPr>
          <p:nvPr/>
        </p:nvPicPr>
        <p:blipFill>
          <a:blip r:embed="rId6"/>
          <a:stretch>
            <a:fillRect/>
          </a:stretch>
        </p:blipFill>
        <p:spPr>
          <a:xfrm>
            <a:off x="1365442" y="2960608"/>
            <a:ext cx="4561693" cy="3130811"/>
          </a:xfrm>
          <a:prstGeom prst="rect">
            <a:avLst/>
          </a:prstGeom>
          <a:ln>
            <a:solidFill>
              <a:srgbClr val="4472C4"/>
            </a:solidFill>
          </a:ln>
          <a:effectLst>
            <a:outerShdw blurRad="50800" dist="38100" dir="2700000">
              <a:srgbClr val="000000">
                <a:alpha val="40000"/>
              </a:srgbClr>
            </a:outerShdw>
          </a:effectLst>
        </p:spPr>
      </p:pic>
      <p:sp>
        <p:nvSpPr>
          <p:cNvPr id="10" name="灯片编号占位符 1">
            <a:extLst>
              <a:ext uri="{FF2B5EF4-FFF2-40B4-BE49-F238E27FC236}">
                <a16:creationId xmlns:a16="http://schemas.microsoft.com/office/drawing/2014/main" id="{7BC59C98-120D-48AE-6B48-F292A857FD2D}"/>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55</a:t>
            </a:r>
            <a:endParaRPr lang="zh-CN">
              <a:solidFill>
                <a:srgbClr val="B2B2B2"/>
              </a:solidFill>
            </a:endParaRPr>
          </a:p>
        </p:txBody>
      </p:sp>
      <p:sp>
        <p:nvSpPr>
          <p:cNvPr id="11" name="矩形 10">
            <a:extLst>
              <a:ext uri="{FF2B5EF4-FFF2-40B4-BE49-F238E27FC236}">
                <a16:creationId xmlns:a16="http://schemas.microsoft.com/office/drawing/2014/main" id="{49BDF5EF-20E7-21BB-DA08-A3768BF8DFE8}"/>
              </a:ext>
            </a:extLst>
          </p:cNvPr>
          <p:cNvSpPr/>
          <p:nvPr/>
        </p:nvSpPr>
        <p:spPr>
          <a:xfrm>
            <a:off x="6233929" y="3865439"/>
            <a:ext cx="3568699" cy="2225980"/>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85C0E31-4167-208E-CECA-23CB6BE47D15}"/>
              </a:ext>
            </a:extLst>
          </p:cNvPr>
          <p:cNvSpPr txBox="1"/>
          <p:nvPr/>
        </p:nvSpPr>
        <p:spPr>
          <a:xfrm>
            <a:off x="6486631" y="4172061"/>
            <a:ext cx="2860078" cy="1569660"/>
          </a:xfrm>
          <a:prstGeom prst="rect">
            <a:avLst/>
          </a:prstGeom>
          <a:noFill/>
        </p:spPr>
        <p:txBody>
          <a:bodyPr wrap="none" rtlCol="0">
            <a:spAutoFit/>
          </a:bodyPr>
          <a:lstStyle/>
          <a:p>
            <a:r>
              <a:rPr kumimoji="1" lang="en-US" altLang="zh-CN" sz="2400"/>
              <a:t>if t0 is odd number</a:t>
            </a:r>
            <a:r>
              <a:rPr kumimoji="1" lang="zh-CN" altLang="en-US" sz="2400"/>
              <a:t>：</a:t>
            </a:r>
            <a:endParaRPr kumimoji="1" lang="en-US" altLang="zh-CN" sz="2400"/>
          </a:p>
          <a:p>
            <a:r>
              <a:rPr kumimoji="1" lang="en-US" altLang="zh-CN" sz="2400"/>
              <a:t>      a0 + 1</a:t>
            </a:r>
          </a:p>
          <a:p>
            <a:r>
              <a:rPr kumimoji="1" lang="en-US" altLang="zh-CN" sz="2400"/>
              <a:t>else</a:t>
            </a:r>
            <a:r>
              <a:rPr kumimoji="1" lang="zh-CN" altLang="en-US" sz="2400"/>
              <a:t>：</a:t>
            </a:r>
            <a:endParaRPr kumimoji="1" lang="en-US" altLang="zh-CN" sz="2400"/>
          </a:p>
          <a:p>
            <a:r>
              <a:rPr kumimoji="1" lang="zh-CN" altLang="en-US" sz="2400"/>
              <a:t>      </a:t>
            </a:r>
            <a:r>
              <a:rPr kumimoji="1" lang="en-US" altLang="zh-CN" sz="2400"/>
              <a:t>a0 + 0</a:t>
            </a:r>
            <a:endParaRPr kumimoji="1" lang="zh-CN" altLang="en-US" sz="2400"/>
          </a:p>
        </p:txBody>
      </p:sp>
      <p:pic>
        <p:nvPicPr>
          <p:cNvPr id="13" name="图片 12">
            <a:extLst>
              <a:ext uri="{FF2B5EF4-FFF2-40B4-BE49-F238E27FC236}">
                <a16:creationId xmlns:a16="http://schemas.microsoft.com/office/drawing/2014/main" id="{DFBAEF74-B11D-8178-87FD-A7EC6BC212A2}"/>
              </a:ext>
            </a:extLst>
          </p:cNvPr>
          <p:cNvPicPr>
            <a:picLocks noChangeAspect="1"/>
          </p:cNvPicPr>
          <p:nvPr/>
        </p:nvPicPr>
        <p:blipFill>
          <a:blip r:embed="rId7"/>
          <a:stretch>
            <a:fillRect/>
          </a:stretch>
        </p:blipFill>
        <p:spPr>
          <a:xfrm>
            <a:off x="6233930" y="2940954"/>
            <a:ext cx="3568700" cy="5715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2505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54CD9-12FF-C98C-AD24-79000473FBB8}"/>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9715B1C8-70A9-A9A4-1679-F5318EE7CA60}"/>
              </a:ext>
            </a:extLst>
          </p:cNvPr>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503050405090304" pitchFamily="18" charset="0"/>
              </a:rPr>
              <a:t>开源众包验证实践效果</a:t>
            </a:r>
          </a:p>
        </p:txBody>
      </p:sp>
      <p:cxnSp>
        <p:nvCxnSpPr>
          <p:cNvPr id="2" name="直接连接符 1">
            <a:extLst>
              <a:ext uri="{FF2B5EF4-FFF2-40B4-BE49-F238E27FC236}">
                <a16:creationId xmlns:a16="http://schemas.microsoft.com/office/drawing/2014/main" id="{66293034-33F3-EFD8-B3BC-8C5B232F5E81}"/>
              </a:ext>
            </a:extLst>
          </p:cNvPr>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0896316C-60D1-6691-F49B-43F9F10C8520}"/>
              </a:ext>
            </a:extLst>
          </p:cNvPr>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a:extLst>
              <a:ext uri="{FF2B5EF4-FFF2-40B4-BE49-F238E27FC236}">
                <a16:creationId xmlns:a16="http://schemas.microsoft.com/office/drawing/2014/main" id="{5D2CCEFE-D59D-1C83-7B59-A1CAF48FCD92}"/>
              </a:ext>
            </a:extLst>
          </p:cNvPr>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a:solidFill>
                  <a:schemeClr val="tx1"/>
                </a:solidFill>
                <a:latin typeface="+mj-lt"/>
                <a:cs typeface="Times New Roman" panose="02020503050405090304" pitchFamily="18" charset="0"/>
              </a:rPr>
              <a:t>Basic</a:t>
            </a:r>
            <a:r>
              <a:rPr lang="zh-CN" altLang="en-US" sz="3600">
                <a:solidFill>
                  <a:schemeClr val="tx1"/>
                </a:solidFill>
                <a:latin typeface="+mj-lt"/>
                <a:cs typeface="Times New Roman" panose="02020503050405090304" pitchFamily="18" charset="0"/>
              </a:rPr>
              <a:t> </a:t>
            </a:r>
            <a:r>
              <a:rPr lang="en-US" altLang="zh-CN" sz="3600">
                <a:solidFill>
                  <a:schemeClr val="tx1"/>
                </a:solidFill>
                <a:latin typeface="+mj-lt"/>
                <a:cs typeface="Times New Roman" panose="02020503050405090304" pitchFamily="18" charset="0"/>
              </a:rPr>
              <a:t>Function</a:t>
            </a:r>
          </a:p>
        </p:txBody>
      </p:sp>
      <p:sp>
        <p:nvSpPr>
          <p:cNvPr id="3" name="文本框 2">
            <a:extLst>
              <a:ext uri="{FF2B5EF4-FFF2-40B4-BE49-F238E27FC236}">
                <a16:creationId xmlns:a16="http://schemas.microsoft.com/office/drawing/2014/main" id="{778F9413-F3D9-E80E-CA6C-85BB5ABC847A}"/>
              </a:ext>
            </a:extLst>
          </p:cNvPr>
          <p:cNvSpPr txBox="1"/>
          <p:nvPr/>
        </p:nvSpPr>
        <p:spPr>
          <a:xfrm>
            <a:off x="1188156" y="1910438"/>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a:extLst>
              <a:ext uri="{FF2B5EF4-FFF2-40B4-BE49-F238E27FC236}">
                <a16:creationId xmlns:a16="http://schemas.microsoft.com/office/drawing/2014/main" id="{AB6E63F2-762F-B51C-88A2-7908630E4344}"/>
              </a:ext>
            </a:extLst>
          </p:cNvPr>
          <p:cNvPicPr>
            <a:picLocks noChangeAspect="1"/>
          </p:cNvPicPr>
          <p:nvPr/>
        </p:nvPicPr>
        <p:blipFill>
          <a:blip r:embed="rId6">
            <a:extLst>
              <a:ext uri="{28A0092B-C50C-407E-A947-70E740481C1C}">
                <a14:useLocalDpi xmlns:a14="http://schemas.microsoft.com/office/drawing/2010/main" val="0"/>
              </a:ext>
            </a:extLst>
          </a:blip>
          <a:srcRect l="4784" t="11578" r="5805" b="6791"/>
          <a:stretch/>
        </p:blipFill>
        <p:spPr>
          <a:xfrm>
            <a:off x="738809" y="1701490"/>
            <a:ext cx="10359810" cy="1450799"/>
          </a:xfrm>
          <a:prstGeom prst="rect">
            <a:avLst/>
          </a:prstGeom>
        </p:spPr>
      </p:pic>
      <p:sp>
        <p:nvSpPr>
          <p:cNvPr id="10" name="文本框 9">
            <a:extLst>
              <a:ext uri="{FF2B5EF4-FFF2-40B4-BE49-F238E27FC236}">
                <a16:creationId xmlns:a16="http://schemas.microsoft.com/office/drawing/2014/main" id="{4E18A691-932D-5BDE-6501-0B3B4CC91746}"/>
              </a:ext>
            </a:extLst>
          </p:cNvPr>
          <p:cNvSpPr txBox="1"/>
          <p:nvPr/>
        </p:nvSpPr>
        <p:spPr>
          <a:xfrm>
            <a:off x="780393" y="1831318"/>
            <a:ext cx="3349828" cy="461665"/>
          </a:xfrm>
          <a:prstGeom prst="rect">
            <a:avLst/>
          </a:prstGeom>
          <a:noFill/>
        </p:spPr>
        <p:txBody>
          <a:bodyPr wrap="none" rtlCol="0">
            <a:spAutoFit/>
          </a:bodyPr>
          <a:lstStyle/>
          <a:p>
            <a:r>
              <a:rPr kumimoji="1" lang="en-US" altLang="zh-CN" sz="2400" b="1">
                <a:solidFill>
                  <a:schemeClr val="bg1"/>
                </a:solidFill>
              </a:rPr>
              <a:t>cat example/case2.script</a:t>
            </a:r>
            <a:endParaRPr kumimoji="1" lang="zh-CN" altLang="en-US" sz="2400" b="1">
              <a:solidFill>
                <a:schemeClr val="bg1"/>
              </a:solidFill>
            </a:endParaRPr>
          </a:p>
        </p:txBody>
      </p:sp>
      <p:sp>
        <p:nvSpPr>
          <p:cNvPr id="12" name="文本框 11">
            <a:extLst>
              <a:ext uri="{FF2B5EF4-FFF2-40B4-BE49-F238E27FC236}">
                <a16:creationId xmlns:a16="http://schemas.microsoft.com/office/drawing/2014/main" id="{4266CC75-79BC-07E2-6810-2EFD6565B366}"/>
              </a:ext>
            </a:extLst>
          </p:cNvPr>
          <p:cNvSpPr txBox="1"/>
          <p:nvPr/>
        </p:nvSpPr>
        <p:spPr>
          <a:xfrm>
            <a:off x="815009" y="2451157"/>
            <a:ext cx="3349828" cy="461665"/>
          </a:xfrm>
          <a:prstGeom prst="rect">
            <a:avLst/>
          </a:prstGeom>
          <a:noFill/>
        </p:spPr>
        <p:txBody>
          <a:bodyPr wrap="none" rtlCol="0">
            <a:spAutoFit/>
          </a:bodyPr>
          <a:lstStyle/>
          <a:p>
            <a:r>
              <a:rPr kumimoji="1" lang="en-US" altLang="zh-CN" sz="2400" b="1">
                <a:solidFill>
                  <a:schemeClr val="bg1"/>
                </a:solidFill>
              </a:rPr>
              <a:t>cat example/case3.script</a:t>
            </a:r>
            <a:endParaRPr kumimoji="1" lang="zh-CN" altLang="en-US" sz="2400" b="1">
              <a:solidFill>
                <a:schemeClr val="bg1"/>
              </a:solidFill>
            </a:endParaRPr>
          </a:p>
        </p:txBody>
      </p:sp>
      <p:sp>
        <p:nvSpPr>
          <p:cNvPr id="13" name="文本框 12">
            <a:extLst>
              <a:ext uri="{FF2B5EF4-FFF2-40B4-BE49-F238E27FC236}">
                <a16:creationId xmlns:a16="http://schemas.microsoft.com/office/drawing/2014/main" id="{8B97D379-8C4E-BDF3-0364-886D59EAEA25}"/>
              </a:ext>
            </a:extLst>
          </p:cNvPr>
          <p:cNvSpPr txBox="1"/>
          <p:nvPr/>
        </p:nvSpPr>
        <p:spPr>
          <a:xfrm>
            <a:off x="771926" y="1166441"/>
            <a:ext cx="9016750" cy="46166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b="1"/>
              <a:t>error result &amp; how trigger it</a:t>
            </a:r>
            <a:endParaRPr kumimoji="1" lang="zh-CN" altLang="en-US" sz="2400" b="1"/>
          </a:p>
        </p:txBody>
      </p:sp>
      <p:sp>
        <p:nvSpPr>
          <p:cNvPr id="24" name="文本框 23">
            <a:extLst>
              <a:ext uri="{FF2B5EF4-FFF2-40B4-BE49-F238E27FC236}">
                <a16:creationId xmlns:a16="http://schemas.microsoft.com/office/drawing/2014/main" id="{8338E81D-297E-CDA4-86A3-2FB97C19C67D}"/>
              </a:ext>
            </a:extLst>
          </p:cNvPr>
          <p:cNvSpPr txBox="1"/>
          <p:nvPr/>
        </p:nvSpPr>
        <p:spPr>
          <a:xfrm>
            <a:off x="7402176" y="1831318"/>
            <a:ext cx="3162409" cy="369332"/>
          </a:xfrm>
          <a:prstGeom prst="rect">
            <a:avLst/>
          </a:prstGeom>
          <a:noFill/>
        </p:spPr>
        <p:txBody>
          <a:bodyPr wrap="square" rtlCol="0">
            <a:spAutoFit/>
          </a:bodyPr>
          <a:lstStyle/>
          <a:p>
            <a:r>
              <a:rPr kumimoji="1" lang="en-US" altLang="zh-CN" b="1">
                <a:solidFill>
                  <a:srgbClr val="FFC000"/>
                </a:solidFill>
              </a:rPr>
              <a:t>#</a:t>
            </a:r>
            <a:r>
              <a:rPr kumimoji="1" lang="zh-CN" altLang="en-US" b="1">
                <a:solidFill>
                  <a:srgbClr val="FFC000"/>
                </a:solidFill>
              </a:rPr>
              <a:t> </a:t>
            </a:r>
            <a:r>
              <a:rPr kumimoji="1" lang="en-US" altLang="zh-CN" b="1">
                <a:solidFill>
                  <a:srgbClr val="FFC000"/>
                </a:solidFill>
              </a:rPr>
              <a:t>error</a:t>
            </a:r>
            <a:r>
              <a:rPr kumimoji="1" lang="zh-CN" altLang="en-US" b="1">
                <a:solidFill>
                  <a:srgbClr val="FFC000"/>
                </a:solidFill>
              </a:rPr>
              <a:t> </a:t>
            </a:r>
            <a:r>
              <a:rPr kumimoji="1" lang="en-US" altLang="zh-CN" b="1">
                <a:solidFill>
                  <a:srgbClr val="FFC000"/>
                </a:solidFill>
              </a:rPr>
              <a:t>result</a:t>
            </a:r>
            <a:r>
              <a:rPr kumimoji="1" lang="zh-CN" altLang="en-US" b="1">
                <a:solidFill>
                  <a:srgbClr val="FFC000"/>
                </a:solidFill>
              </a:rPr>
              <a:t> </a:t>
            </a:r>
            <a:r>
              <a:rPr kumimoji="1" lang="en-US" altLang="zh-CN" b="1">
                <a:solidFill>
                  <a:srgbClr val="FFC000"/>
                </a:solidFill>
              </a:rPr>
              <a:t>script</a:t>
            </a:r>
            <a:endParaRPr kumimoji="1" lang="zh-CN" altLang="en-US" b="1">
              <a:solidFill>
                <a:srgbClr val="FFC000"/>
              </a:solidFill>
            </a:endParaRPr>
          </a:p>
        </p:txBody>
      </p:sp>
      <p:sp>
        <p:nvSpPr>
          <p:cNvPr id="26" name="文本框 25">
            <a:extLst>
              <a:ext uri="{FF2B5EF4-FFF2-40B4-BE49-F238E27FC236}">
                <a16:creationId xmlns:a16="http://schemas.microsoft.com/office/drawing/2014/main" id="{788D3C9D-40DF-B450-89D6-E3372E5ED2A5}"/>
              </a:ext>
            </a:extLst>
          </p:cNvPr>
          <p:cNvSpPr txBox="1"/>
          <p:nvPr/>
        </p:nvSpPr>
        <p:spPr>
          <a:xfrm>
            <a:off x="7402176" y="2426889"/>
            <a:ext cx="2133709" cy="369332"/>
          </a:xfrm>
          <a:prstGeom prst="rect">
            <a:avLst/>
          </a:prstGeom>
          <a:noFill/>
        </p:spPr>
        <p:txBody>
          <a:bodyPr wrap="square" rtlCol="0">
            <a:spAutoFit/>
          </a:bodyPr>
          <a:lstStyle/>
          <a:p>
            <a:r>
              <a:rPr kumimoji="1" lang="en-US" altLang="zh-CN" b="1">
                <a:solidFill>
                  <a:srgbClr val="FFC000"/>
                </a:solidFill>
              </a:rPr>
              <a:t>#</a:t>
            </a:r>
            <a:r>
              <a:rPr kumimoji="1" lang="zh-CN" altLang="en-US" b="1">
                <a:solidFill>
                  <a:srgbClr val="FFC000"/>
                </a:solidFill>
              </a:rPr>
              <a:t> </a:t>
            </a:r>
            <a:r>
              <a:rPr kumimoji="1" lang="en-US" altLang="zh-CN" b="1">
                <a:solidFill>
                  <a:srgbClr val="FFC000"/>
                </a:solidFill>
              </a:rPr>
              <a:t>stop</a:t>
            </a:r>
            <a:r>
              <a:rPr kumimoji="1" lang="zh-CN" altLang="en-US" b="1">
                <a:solidFill>
                  <a:srgbClr val="FFC000"/>
                </a:solidFill>
              </a:rPr>
              <a:t> </a:t>
            </a:r>
            <a:r>
              <a:rPr kumimoji="1" lang="en-US" altLang="zh-CN" b="1">
                <a:solidFill>
                  <a:srgbClr val="FFC000"/>
                </a:solidFill>
              </a:rPr>
              <a:t>at</a:t>
            </a:r>
            <a:r>
              <a:rPr kumimoji="1" lang="zh-CN" altLang="en-US" b="1">
                <a:solidFill>
                  <a:srgbClr val="FFC000"/>
                </a:solidFill>
              </a:rPr>
              <a:t>   </a:t>
            </a:r>
          </a:p>
        </p:txBody>
      </p:sp>
      <p:sp>
        <p:nvSpPr>
          <p:cNvPr id="7" name="灯片编号占位符 1">
            <a:extLst>
              <a:ext uri="{FF2B5EF4-FFF2-40B4-BE49-F238E27FC236}">
                <a16:creationId xmlns:a16="http://schemas.microsoft.com/office/drawing/2014/main" id="{7ECB81F6-7677-5334-AEC2-7D5478AEACD1}"/>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56</a:t>
            </a:r>
            <a:endParaRPr lang="zh-CN">
              <a:solidFill>
                <a:srgbClr val="B2B2B2"/>
              </a:solidFill>
            </a:endParaRPr>
          </a:p>
        </p:txBody>
      </p:sp>
      <p:pic>
        <p:nvPicPr>
          <p:cNvPr id="16" name="图片 15">
            <a:extLst>
              <a:ext uri="{FF2B5EF4-FFF2-40B4-BE49-F238E27FC236}">
                <a16:creationId xmlns:a16="http://schemas.microsoft.com/office/drawing/2014/main" id="{A9C5C3DA-FEF5-1008-4371-215819A65B4E}"/>
              </a:ext>
            </a:extLst>
          </p:cNvPr>
          <p:cNvPicPr>
            <a:picLocks noChangeAspect="1"/>
          </p:cNvPicPr>
          <p:nvPr/>
        </p:nvPicPr>
        <p:blipFill>
          <a:blip r:embed="rId7"/>
          <a:stretch>
            <a:fillRect/>
          </a:stretch>
        </p:blipFill>
        <p:spPr>
          <a:xfrm>
            <a:off x="2488009" y="3404793"/>
            <a:ext cx="5626100" cy="1981200"/>
          </a:xfrm>
          <a:prstGeom prst="rect">
            <a:avLst/>
          </a:prstGeom>
          <a:ln>
            <a:solidFill>
              <a:schemeClr val="accent1"/>
            </a:solidFill>
          </a:ln>
          <a:effectLst>
            <a:outerShdw blurRad="50800" dist="38100" dir="2700000" algn="tl" rotWithShape="0">
              <a:prstClr val="black">
                <a:alpha val="40000"/>
              </a:prstClr>
            </a:outerShdw>
          </a:effectLst>
        </p:spPr>
      </p:pic>
      <p:pic>
        <p:nvPicPr>
          <p:cNvPr id="17" name="图片 16">
            <a:extLst>
              <a:ext uri="{FF2B5EF4-FFF2-40B4-BE49-F238E27FC236}">
                <a16:creationId xmlns:a16="http://schemas.microsoft.com/office/drawing/2014/main" id="{9CF89323-DEBD-C0ED-38A5-503BACBE73A1}"/>
              </a:ext>
            </a:extLst>
          </p:cNvPr>
          <p:cNvPicPr>
            <a:picLocks noChangeAspect="1"/>
          </p:cNvPicPr>
          <p:nvPr/>
        </p:nvPicPr>
        <p:blipFill>
          <a:blip r:embed="rId8"/>
          <a:stretch>
            <a:fillRect/>
          </a:stretch>
        </p:blipFill>
        <p:spPr>
          <a:xfrm>
            <a:off x="3556973" y="3780416"/>
            <a:ext cx="5676900" cy="2159000"/>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31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579325" y="2003457"/>
            <a:ext cx="7033351" cy="923330"/>
          </a:xfrm>
          <a:prstGeom prst="rect">
            <a:avLst/>
          </a:prstGeom>
        </p:spPr>
        <p:txBody>
          <a:bodyPr wrap="square">
            <a:spAutoFit/>
          </a:bodyPr>
          <a:lstStyle/>
          <a:p>
            <a:pPr algn="ctr"/>
            <a:r>
              <a:rPr lang="en-US" altLang="zh-CN" sz="5400" b="1"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Thanks for your time</a:t>
            </a:r>
            <a:endParaRPr lang="zh-CN" altLang="en-US" sz="5400" b="1" i="1" dirty="0">
              <a:solidFill>
                <a:schemeClr val="tx1">
                  <a:lumMod val="85000"/>
                  <a:lumOff val="15000"/>
                </a:schemeClr>
              </a:solidFill>
              <a:latin typeface="Calibri" panose="020F0502020204030204" pitchFamily="34" charset="0"/>
              <a:ea typeface="黑体" panose="02010609060101010101" pitchFamily="49" charset="-122"/>
              <a:cs typeface="Calibri" panose="020F0502020204030204" pitchFamily="34" charset="0"/>
            </a:endParaRPr>
          </a:p>
        </p:txBody>
      </p:sp>
      <p:pic>
        <p:nvPicPr>
          <p:cNvPr id="3" name="图片 2">
            <a:extLst>
              <a:ext uri="{FF2B5EF4-FFF2-40B4-BE49-F238E27FC236}">
                <a16:creationId xmlns:a16="http://schemas.microsoft.com/office/drawing/2014/main" id="{EDEE4317-BFF5-D94B-BEB0-B3CAB138F2B6}"/>
              </a:ext>
            </a:extLst>
          </p:cNvPr>
          <p:cNvPicPr>
            <a:picLocks noChangeAspect="1"/>
          </p:cNvPicPr>
          <p:nvPr/>
        </p:nvPicPr>
        <p:blipFill>
          <a:blip r:embed="rId4"/>
          <a:stretch>
            <a:fillRect/>
          </a:stretch>
        </p:blipFill>
        <p:spPr>
          <a:xfrm>
            <a:off x="2071687" y="3931213"/>
            <a:ext cx="8048625" cy="2790825"/>
          </a:xfrm>
          <a:prstGeom prst="rect">
            <a:avLst/>
          </a:prstGeom>
        </p:spPr>
      </p:pic>
      <p:sp>
        <p:nvSpPr>
          <p:cNvPr id="2" name="灯片编号占位符 1">
            <a:extLst>
              <a:ext uri="{FF2B5EF4-FFF2-40B4-BE49-F238E27FC236}">
                <a16:creationId xmlns:a16="http://schemas.microsoft.com/office/drawing/2014/main" id="{D6B63FD7-7C00-95DF-E9DF-923A8A1122C9}"/>
              </a:ext>
            </a:extLst>
          </p:cNvPr>
          <p:cNvSpPr>
            <a:spLocks noGrp="1"/>
          </p:cNvSpPr>
          <p:nvPr>
            <p:ph type="sldNum" sz="quarter" idx="12"/>
          </p:nvPr>
        </p:nvSpPr>
        <p:spPr/>
        <p:txBody>
          <a:bodyPr/>
          <a:lstStyle/>
          <a:p>
            <a:fld id="{49AE70B2-8BF9-45C0-BB95-33D1B9D3A854}" type="slidenum">
              <a:rPr lang="zh-CN" altLang="en-US" smtClean="0"/>
              <a:t>56</a:t>
            </a:fld>
            <a:endParaRPr lang="zh-CN" altLang="en-US"/>
          </a:p>
        </p:txBody>
      </p:sp>
      <p:pic>
        <p:nvPicPr>
          <p:cNvPr id="2050" name="Picture 2">
            <a:extLst>
              <a:ext uri="{FF2B5EF4-FFF2-40B4-BE49-F238E27FC236}">
                <a16:creationId xmlns:a16="http://schemas.microsoft.com/office/drawing/2014/main" id="{4C6F0B85-3AB1-F95B-9403-DAAB92F6E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0170" y="4261511"/>
            <a:ext cx="2108789" cy="210878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775198A-CC4D-4716-C9A4-9AE46BCDEAB1}"/>
              </a:ext>
            </a:extLst>
          </p:cNvPr>
          <p:cNvSpPr txBox="1"/>
          <p:nvPr/>
        </p:nvSpPr>
        <p:spPr>
          <a:xfrm>
            <a:off x="3018971" y="6370300"/>
            <a:ext cx="772456" cy="369332"/>
          </a:xfrm>
          <a:prstGeom prst="rect">
            <a:avLst/>
          </a:prstGeom>
          <a:noFill/>
        </p:spPr>
        <p:txBody>
          <a:bodyPr wrap="none" rtlCol="0">
            <a:spAutoFit/>
          </a:bodyPr>
          <a:lstStyle/>
          <a:p>
            <a:r>
              <a:rPr lang="en-US" altLang="zh-SG" dirty="0"/>
              <a:t>Group</a:t>
            </a:r>
            <a:endParaRPr lang="zh-SG" altLang="en-US" dirty="0"/>
          </a:p>
        </p:txBody>
      </p:sp>
      <p:sp>
        <p:nvSpPr>
          <p:cNvPr id="5" name="文本框 4">
            <a:extLst>
              <a:ext uri="{FF2B5EF4-FFF2-40B4-BE49-F238E27FC236}">
                <a16:creationId xmlns:a16="http://schemas.microsoft.com/office/drawing/2014/main" id="{27A8ACAD-C881-6923-BDA9-2B84FEE71B1D}"/>
              </a:ext>
            </a:extLst>
          </p:cNvPr>
          <p:cNvSpPr txBox="1"/>
          <p:nvPr/>
        </p:nvSpPr>
        <p:spPr>
          <a:xfrm>
            <a:off x="8145819" y="6370300"/>
            <a:ext cx="897490" cy="369332"/>
          </a:xfrm>
          <a:prstGeom prst="rect">
            <a:avLst/>
          </a:prstGeom>
          <a:noFill/>
        </p:spPr>
        <p:txBody>
          <a:bodyPr wrap="none" rtlCol="0">
            <a:spAutoFit/>
          </a:bodyPr>
          <a:lstStyle/>
          <a:p>
            <a:r>
              <a:rPr lang="en-US" altLang="zh-CN" dirty="0"/>
              <a:t>Tutorial</a:t>
            </a:r>
            <a:endParaRPr lang="zh-SG" altLang="en-US" dirty="0"/>
          </a:p>
        </p:txBody>
      </p:sp>
      <p:sp>
        <p:nvSpPr>
          <p:cNvPr id="6" name="文本框 5">
            <a:extLst>
              <a:ext uri="{FF2B5EF4-FFF2-40B4-BE49-F238E27FC236}">
                <a16:creationId xmlns:a16="http://schemas.microsoft.com/office/drawing/2014/main" id="{9B859193-49BA-DC45-4E9C-9EF82E82DF72}"/>
              </a:ext>
            </a:extLst>
          </p:cNvPr>
          <p:cNvSpPr txBox="1"/>
          <p:nvPr/>
        </p:nvSpPr>
        <p:spPr>
          <a:xfrm>
            <a:off x="5565677" y="6370300"/>
            <a:ext cx="950004" cy="369332"/>
          </a:xfrm>
          <a:prstGeom prst="rect">
            <a:avLst/>
          </a:prstGeom>
          <a:noFill/>
        </p:spPr>
        <p:txBody>
          <a:bodyPr wrap="none" rtlCol="0">
            <a:spAutoFit/>
          </a:bodyPr>
          <a:lstStyle/>
          <a:p>
            <a:r>
              <a:rPr lang="en-US" altLang="zh-CN" dirty="0"/>
              <a:t>Website</a:t>
            </a:r>
            <a:endParaRPr lang="zh-SG"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3038A-F95E-FFFD-5412-67E1CEE95DB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8B33F8A1-6A85-FCDD-4E56-19411590E5D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en-US" altLang="zh-CN" sz="4000">
                <a:solidFill>
                  <a:schemeClr val="tx1"/>
                </a:solidFill>
                <a:latin typeface="+mj-lt"/>
              </a:rPr>
              <a:t>An Agile Loop for Hardware Development</a:t>
            </a:r>
            <a:endParaRPr lang="zh-CN" altLang="en-US" sz="4000">
              <a:solidFill>
                <a:schemeClr val="tx1"/>
              </a:solidFill>
              <a:latin typeface="+mj-lt"/>
            </a:endParaRPr>
          </a:p>
        </p:txBody>
      </p:sp>
      <p:cxnSp>
        <p:nvCxnSpPr>
          <p:cNvPr id="3" name="直接连接符 2">
            <a:extLst>
              <a:ext uri="{FF2B5EF4-FFF2-40B4-BE49-F238E27FC236}">
                <a16:creationId xmlns:a16="http://schemas.microsoft.com/office/drawing/2014/main" id="{A616F5A0-5578-B460-C67C-00049B3E9255}"/>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ADB91F6-EED5-EEA4-5F13-2BDA97A3AE22}"/>
              </a:ext>
            </a:extLst>
          </p:cNvPr>
          <p:cNvSpPr>
            <a:spLocks noGrp="1"/>
          </p:cNvSpPr>
          <p:nvPr>
            <p:ph type="sldNum" sz="quarter" idx="12"/>
          </p:nvPr>
        </p:nvSpPr>
        <p:spPr/>
        <p:txBody>
          <a:bodyPr/>
          <a:lstStyle/>
          <a:p>
            <a:fld id="{49AE70B2-8BF9-45C0-BB95-33D1B9D3A854}" type="slidenum">
              <a:rPr lang="zh-CN" altLang="en-US" smtClean="0"/>
              <a:t>6</a:t>
            </a:fld>
            <a:endParaRPr lang="zh-CN" altLang="en-US"/>
          </a:p>
        </p:txBody>
      </p:sp>
      <p:pic>
        <p:nvPicPr>
          <p:cNvPr id="18" name="图片 17">
            <a:extLst>
              <a:ext uri="{FF2B5EF4-FFF2-40B4-BE49-F238E27FC236}">
                <a16:creationId xmlns:a16="http://schemas.microsoft.com/office/drawing/2014/main" id="{DAB73AFA-9EA6-671E-CD58-6C62046C92E2}"/>
              </a:ext>
            </a:extLst>
          </p:cNvPr>
          <p:cNvPicPr>
            <a:picLocks noChangeAspect="1"/>
          </p:cNvPicPr>
          <p:nvPr/>
        </p:nvPicPr>
        <p:blipFill>
          <a:blip r:embed="rId6"/>
          <a:stretch>
            <a:fillRect/>
          </a:stretch>
        </p:blipFill>
        <p:spPr>
          <a:xfrm>
            <a:off x="428446" y="1978501"/>
            <a:ext cx="2808592" cy="1293822"/>
          </a:xfrm>
          <a:prstGeom prst="rect">
            <a:avLst/>
          </a:prstGeom>
        </p:spPr>
      </p:pic>
      <p:pic>
        <p:nvPicPr>
          <p:cNvPr id="19" name="图片 18">
            <a:extLst>
              <a:ext uri="{FF2B5EF4-FFF2-40B4-BE49-F238E27FC236}">
                <a16:creationId xmlns:a16="http://schemas.microsoft.com/office/drawing/2014/main" id="{B50183F7-D32C-C2CF-0BC4-707AD4198D04}"/>
              </a:ext>
            </a:extLst>
          </p:cNvPr>
          <p:cNvPicPr>
            <a:picLocks noChangeAspect="1"/>
          </p:cNvPicPr>
          <p:nvPr/>
        </p:nvPicPr>
        <p:blipFill>
          <a:blip r:embed="rId7"/>
          <a:stretch>
            <a:fillRect/>
          </a:stretch>
        </p:blipFill>
        <p:spPr>
          <a:xfrm>
            <a:off x="301195" y="4392953"/>
            <a:ext cx="3305866" cy="1530554"/>
          </a:xfrm>
          <a:prstGeom prst="rect">
            <a:avLst/>
          </a:prstGeom>
        </p:spPr>
      </p:pic>
      <p:pic>
        <p:nvPicPr>
          <p:cNvPr id="20" name="内容占位符 6" descr="图标&#10;&#10;描述已自动生成">
            <a:extLst>
              <a:ext uri="{FF2B5EF4-FFF2-40B4-BE49-F238E27FC236}">
                <a16:creationId xmlns:a16="http://schemas.microsoft.com/office/drawing/2014/main" id="{5FB7446D-7A8F-AD69-A1CE-EBE2B380F4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6147" y="1798914"/>
            <a:ext cx="3619706" cy="3619706"/>
          </a:xfrm>
          <a:prstGeom prst="rect">
            <a:avLst/>
          </a:prstGeom>
        </p:spPr>
      </p:pic>
      <p:sp>
        <p:nvSpPr>
          <p:cNvPr id="21" name="文本框 20">
            <a:extLst>
              <a:ext uri="{FF2B5EF4-FFF2-40B4-BE49-F238E27FC236}">
                <a16:creationId xmlns:a16="http://schemas.microsoft.com/office/drawing/2014/main" id="{A371ED10-9200-48C9-ACAE-BA358DD0A009}"/>
              </a:ext>
            </a:extLst>
          </p:cNvPr>
          <p:cNvSpPr txBox="1"/>
          <p:nvPr/>
        </p:nvSpPr>
        <p:spPr>
          <a:xfrm>
            <a:off x="2770947" y="4405710"/>
            <a:ext cx="2351314" cy="461665"/>
          </a:xfrm>
          <a:prstGeom prst="rect">
            <a:avLst/>
          </a:prstGeom>
          <a:noFill/>
        </p:spPr>
        <p:txBody>
          <a:bodyPr wrap="square" rtlCol="0">
            <a:spAutoFit/>
          </a:bodyPr>
          <a:lstStyle/>
          <a:p>
            <a:pPr algn="ctr"/>
            <a:r>
              <a:rPr kumimoji="1" lang="en-US" altLang="zh-CN" sz="2400" b="1">
                <a:solidFill>
                  <a:prstClr val="black"/>
                </a:solidFill>
                <a:latin typeface="Calibri"/>
                <a:ea typeface="微软雅黑" panose="020B0503020204020204" pitchFamily="34" charset="-122"/>
              </a:rPr>
              <a:t>Design</a:t>
            </a:r>
            <a:endParaRPr kumimoji="1" lang="zh-CN" altLang="en-US" sz="2400" b="1">
              <a:solidFill>
                <a:prstClr val="black"/>
              </a:solidFill>
              <a:latin typeface="Calibri"/>
              <a:ea typeface="微软雅黑" panose="020B0503020204020204" pitchFamily="34" charset="-122"/>
            </a:endParaRPr>
          </a:p>
        </p:txBody>
      </p:sp>
      <p:sp>
        <p:nvSpPr>
          <p:cNvPr id="22" name="文本框 21">
            <a:extLst>
              <a:ext uri="{FF2B5EF4-FFF2-40B4-BE49-F238E27FC236}">
                <a16:creationId xmlns:a16="http://schemas.microsoft.com/office/drawing/2014/main" id="{3C9A7E53-448A-3CEA-7839-F51E20042EED}"/>
              </a:ext>
            </a:extLst>
          </p:cNvPr>
          <p:cNvSpPr txBox="1"/>
          <p:nvPr/>
        </p:nvSpPr>
        <p:spPr>
          <a:xfrm>
            <a:off x="3044758" y="2597450"/>
            <a:ext cx="2351314" cy="461665"/>
          </a:xfrm>
          <a:prstGeom prst="rect">
            <a:avLst/>
          </a:prstGeom>
          <a:noFill/>
        </p:spPr>
        <p:txBody>
          <a:bodyPr wrap="square" rtlCol="0">
            <a:spAutoFit/>
          </a:bodyPr>
          <a:lstStyle/>
          <a:p>
            <a:pPr algn="ctr"/>
            <a:r>
              <a:rPr kumimoji="1" lang="en-US" altLang="zh-CN" sz="2400" b="1">
                <a:solidFill>
                  <a:prstClr val="black"/>
                </a:solidFill>
                <a:latin typeface="Calibri"/>
                <a:ea typeface="微软雅黑" panose="020B0503020204020204" pitchFamily="34" charset="-122"/>
              </a:rPr>
              <a:t>Verification</a:t>
            </a:r>
            <a:endParaRPr kumimoji="1" lang="zh-CN" altLang="en-US" sz="2400" b="1">
              <a:solidFill>
                <a:prstClr val="black"/>
              </a:solidFill>
              <a:latin typeface="Calibri"/>
              <a:ea typeface="微软雅黑" panose="020B0503020204020204" pitchFamily="34" charset="-122"/>
            </a:endParaRPr>
          </a:p>
        </p:txBody>
      </p:sp>
      <p:sp>
        <p:nvSpPr>
          <p:cNvPr id="23" name="文本框 22">
            <a:extLst>
              <a:ext uri="{FF2B5EF4-FFF2-40B4-BE49-F238E27FC236}">
                <a16:creationId xmlns:a16="http://schemas.microsoft.com/office/drawing/2014/main" id="{372DA48D-516A-99D1-0772-F86012952D28}"/>
              </a:ext>
            </a:extLst>
          </p:cNvPr>
          <p:cNvSpPr txBox="1"/>
          <p:nvPr/>
        </p:nvSpPr>
        <p:spPr>
          <a:xfrm>
            <a:off x="7014359" y="2591008"/>
            <a:ext cx="2351314" cy="461665"/>
          </a:xfrm>
          <a:prstGeom prst="rect">
            <a:avLst/>
          </a:prstGeom>
          <a:noFill/>
        </p:spPr>
        <p:txBody>
          <a:bodyPr wrap="square" rtlCol="0">
            <a:spAutoFit/>
          </a:bodyPr>
          <a:lstStyle/>
          <a:p>
            <a:pPr algn="ctr"/>
            <a:r>
              <a:rPr kumimoji="1" lang="en-US" altLang="zh-CN" sz="2400" b="1">
                <a:solidFill>
                  <a:prstClr val="black"/>
                </a:solidFill>
                <a:latin typeface="Calibri"/>
                <a:ea typeface="微软雅黑" panose="020B0503020204020204" pitchFamily="34" charset="-122"/>
              </a:rPr>
              <a:t>Release</a:t>
            </a:r>
            <a:endParaRPr kumimoji="1" lang="zh-CN" altLang="en-US" sz="2400" b="1">
              <a:solidFill>
                <a:prstClr val="black"/>
              </a:solidFill>
              <a:latin typeface="Calibri"/>
              <a:ea typeface="微软雅黑" panose="020B0503020204020204" pitchFamily="34" charset="-122"/>
            </a:endParaRPr>
          </a:p>
        </p:txBody>
      </p:sp>
      <p:sp>
        <p:nvSpPr>
          <p:cNvPr id="24" name="文本框 23">
            <a:extLst>
              <a:ext uri="{FF2B5EF4-FFF2-40B4-BE49-F238E27FC236}">
                <a16:creationId xmlns:a16="http://schemas.microsoft.com/office/drawing/2014/main" id="{56A7FD16-8F85-7EC9-F5DD-9F7D56E51401}"/>
              </a:ext>
            </a:extLst>
          </p:cNvPr>
          <p:cNvSpPr txBox="1"/>
          <p:nvPr/>
        </p:nvSpPr>
        <p:spPr>
          <a:xfrm>
            <a:off x="6632641" y="4473679"/>
            <a:ext cx="2617664" cy="461665"/>
          </a:xfrm>
          <a:prstGeom prst="rect">
            <a:avLst/>
          </a:prstGeom>
          <a:noFill/>
        </p:spPr>
        <p:txBody>
          <a:bodyPr wrap="square" rtlCol="0">
            <a:spAutoFit/>
          </a:bodyPr>
          <a:lstStyle/>
          <a:p>
            <a:pPr algn="ctr"/>
            <a:r>
              <a:rPr kumimoji="1" lang="en-US" altLang="zh-CN" sz="2400" b="1">
                <a:solidFill>
                  <a:prstClr val="black"/>
                </a:solidFill>
                <a:latin typeface="Calibri"/>
                <a:ea typeface="微软雅黑" panose="020B0503020204020204" pitchFamily="34" charset="-122"/>
              </a:rPr>
              <a:t>Optimization</a:t>
            </a:r>
            <a:endParaRPr kumimoji="1" lang="zh-CN" altLang="en-US" sz="2400" b="1">
              <a:solidFill>
                <a:prstClr val="black"/>
              </a:solidFill>
              <a:latin typeface="Calibri"/>
              <a:ea typeface="微软雅黑" panose="020B0503020204020204" pitchFamily="34" charset="-122"/>
            </a:endParaRPr>
          </a:p>
        </p:txBody>
      </p:sp>
      <p:pic>
        <p:nvPicPr>
          <p:cNvPr id="25" name="图片 24">
            <a:extLst>
              <a:ext uri="{FF2B5EF4-FFF2-40B4-BE49-F238E27FC236}">
                <a16:creationId xmlns:a16="http://schemas.microsoft.com/office/drawing/2014/main" id="{F76D157A-C195-347E-2C01-20CA4FB4237D}"/>
              </a:ext>
            </a:extLst>
          </p:cNvPr>
          <p:cNvPicPr>
            <a:picLocks noChangeAspect="1"/>
          </p:cNvPicPr>
          <p:nvPr/>
        </p:nvPicPr>
        <p:blipFill>
          <a:blip r:embed="rId9"/>
          <a:stretch>
            <a:fillRect/>
          </a:stretch>
        </p:blipFill>
        <p:spPr>
          <a:xfrm>
            <a:off x="9044671" y="1576548"/>
            <a:ext cx="2309129" cy="2028920"/>
          </a:xfrm>
          <a:prstGeom prst="rect">
            <a:avLst/>
          </a:prstGeom>
        </p:spPr>
      </p:pic>
      <p:sp>
        <p:nvSpPr>
          <p:cNvPr id="6" name="文本框 5">
            <a:extLst>
              <a:ext uri="{FF2B5EF4-FFF2-40B4-BE49-F238E27FC236}">
                <a16:creationId xmlns:a16="http://schemas.microsoft.com/office/drawing/2014/main" id="{46DD4C87-7C52-0BFC-BE4C-D7FCBF1B37EA}"/>
              </a:ext>
            </a:extLst>
          </p:cNvPr>
          <p:cNvSpPr txBox="1"/>
          <p:nvPr/>
        </p:nvSpPr>
        <p:spPr>
          <a:xfrm>
            <a:off x="7645059" y="4930556"/>
            <a:ext cx="4413974" cy="1077218"/>
          </a:xfrm>
          <a:prstGeom prst="rect">
            <a:avLst/>
          </a:prstGeom>
          <a:noFill/>
        </p:spPr>
        <p:txBody>
          <a:bodyPr wrap="square">
            <a:spAutoFit/>
          </a:bodyPr>
          <a:lstStyle/>
          <a:p>
            <a:r>
              <a:rPr lang="en-US" altLang="zh-SG" sz="1600" dirty="0"/>
              <a:t>Automatic Perf. Bug Detection [HPCA’21]</a:t>
            </a:r>
          </a:p>
          <a:p>
            <a:r>
              <a:rPr lang="en-US" altLang="zh-SG" sz="1600" dirty="0"/>
              <a:t>Aiding Perf. Validation with ML [ISPASS’24]</a:t>
            </a:r>
          </a:p>
          <a:p>
            <a:r>
              <a:rPr lang="en-US" altLang="zh-SG" sz="1600" dirty="0"/>
              <a:t>Top-Down [ISPASS’14], Interval model [HPCA’10]</a:t>
            </a:r>
          </a:p>
          <a:p>
            <a:r>
              <a:rPr lang="en-US" altLang="zh-SG" sz="1600" dirty="0"/>
              <a:t>TIP [MICRO’21], TEA [ISCA’23]</a:t>
            </a:r>
            <a:endParaRPr lang="zh-SG" altLang="en-US" sz="1600" dirty="0"/>
          </a:p>
        </p:txBody>
      </p:sp>
    </p:spTree>
    <p:custDataLst>
      <p:tags r:id="rId1"/>
    </p:custDataLst>
    <p:extLst>
      <p:ext uri="{BB962C8B-B14F-4D97-AF65-F5344CB8AC3E}">
        <p14:creationId xmlns:p14="http://schemas.microsoft.com/office/powerpoint/2010/main" val="177151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058CD-50F3-A481-E266-2895096320D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EAC090E-5EE4-1A92-635B-1E98CEA22B8D}"/>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en-US" altLang="zh-CN" sz="3600">
                <a:solidFill>
                  <a:schemeClr val="tx1"/>
                </a:solidFill>
                <a:latin typeface="+mj-lt"/>
              </a:rPr>
              <a:t>The Storm Ahead: Software-Hardware Co-Design</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F1D7D629-381F-54DB-F956-7FFE3FCDBD4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34A5229-C959-6188-7ADC-DFC0106A9B1C}"/>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pic>
        <p:nvPicPr>
          <p:cNvPr id="13" name="内容占位符 14">
            <a:extLst>
              <a:ext uri="{FF2B5EF4-FFF2-40B4-BE49-F238E27FC236}">
                <a16:creationId xmlns:a16="http://schemas.microsoft.com/office/drawing/2014/main" id="{BF2AAD3F-35A4-B107-5024-0D3127DCA3F8}"/>
              </a:ext>
            </a:extLst>
          </p:cNvPr>
          <p:cNvPicPr>
            <a:picLocks noGrp="1" noChangeAspect="1"/>
          </p:cNvPicPr>
          <p:nvPr>
            <p:ph idx="1"/>
          </p:nvPr>
        </p:nvPicPr>
        <p:blipFill>
          <a:blip r:embed="rId6"/>
          <a:srcRect l="1" t="6960" r="484"/>
          <a:stretch/>
        </p:blipFill>
        <p:spPr>
          <a:xfrm>
            <a:off x="624556" y="1764705"/>
            <a:ext cx="5272110" cy="3042303"/>
          </a:xfrm>
        </p:spPr>
      </p:pic>
      <p:pic>
        <p:nvPicPr>
          <p:cNvPr id="14" name="图片 13">
            <a:extLst>
              <a:ext uri="{FF2B5EF4-FFF2-40B4-BE49-F238E27FC236}">
                <a16:creationId xmlns:a16="http://schemas.microsoft.com/office/drawing/2014/main" id="{35B5D665-DE6C-0F8F-ACC7-74BB5F2E009E}"/>
              </a:ext>
            </a:extLst>
          </p:cNvPr>
          <p:cNvPicPr>
            <a:picLocks noChangeAspect="1"/>
          </p:cNvPicPr>
          <p:nvPr/>
        </p:nvPicPr>
        <p:blipFill>
          <a:blip r:embed="rId7"/>
          <a:srcRect l="646" t="1759" r="1192" b="1"/>
          <a:stretch/>
        </p:blipFill>
        <p:spPr>
          <a:xfrm>
            <a:off x="6003488" y="1764705"/>
            <a:ext cx="5299105" cy="3040925"/>
          </a:xfrm>
          <a:prstGeom prst="rect">
            <a:avLst/>
          </a:prstGeom>
        </p:spPr>
      </p:pic>
      <p:sp>
        <p:nvSpPr>
          <p:cNvPr id="15" name="文本框 14">
            <a:extLst>
              <a:ext uri="{FF2B5EF4-FFF2-40B4-BE49-F238E27FC236}">
                <a16:creationId xmlns:a16="http://schemas.microsoft.com/office/drawing/2014/main" id="{88D03BFC-993E-50D0-6B3E-F3AE89AFE207}"/>
              </a:ext>
            </a:extLst>
          </p:cNvPr>
          <p:cNvSpPr txBox="1"/>
          <p:nvPr/>
        </p:nvSpPr>
        <p:spPr>
          <a:xfrm>
            <a:off x="624556" y="5365626"/>
            <a:ext cx="10729244" cy="461665"/>
          </a:xfrm>
          <a:prstGeom prst="rect">
            <a:avLst/>
          </a:prstGeom>
          <a:noFill/>
        </p:spPr>
        <p:txBody>
          <a:bodyPr wrap="square" rtlCol="0">
            <a:spAutoFit/>
          </a:bodyPr>
          <a:lstStyle/>
          <a:p>
            <a:r>
              <a:rPr lang="en-US" altLang="zh-CN" sz="2400" b="1"/>
              <a:t>Tens of thousands </a:t>
            </a:r>
            <a:r>
              <a:rPr lang="en-US" altLang="zh-CN" sz="2400"/>
              <a:t>of software developers could become part of hardware design.</a:t>
            </a:r>
            <a:endParaRPr lang="zh-CN" altLang="en-US" sz="2400"/>
          </a:p>
        </p:txBody>
      </p:sp>
      <p:sp>
        <p:nvSpPr>
          <p:cNvPr id="16" name="文本框 15">
            <a:extLst>
              <a:ext uri="{FF2B5EF4-FFF2-40B4-BE49-F238E27FC236}">
                <a16:creationId xmlns:a16="http://schemas.microsoft.com/office/drawing/2014/main" id="{B25CAC18-63DE-B365-0BEE-AF15A2509D5B}"/>
              </a:ext>
            </a:extLst>
          </p:cNvPr>
          <p:cNvSpPr txBox="1"/>
          <p:nvPr/>
        </p:nvSpPr>
        <p:spPr>
          <a:xfrm>
            <a:off x="42729" y="6426200"/>
            <a:ext cx="7020369" cy="400110"/>
          </a:xfrm>
          <a:prstGeom prst="rect">
            <a:avLst/>
          </a:prstGeom>
          <a:noFill/>
        </p:spPr>
        <p:txBody>
          <a:bodyPr wrap="square" rtlCol="0">
            <a:spAutoFit/>
          </a:bodyPr>
          <a:lstStyle/>
          <a:p>
            <a:pPr algn="l">
              <a:buNone/>
            </a:pPr>
            <a:r>
              <a:rPr lang="en-US" altLang="zh-CN" sz="1000" b="0" i="1" u="none" strike="noStrike" baseline="0">
                <a:solidFill>
                  <a:schemeClr val="bg1">
                    <a:lumMod val="50000"/>
                  </a:schemeClr>
                </a:solidFill>
                <a:latin typeface="+mj-lt"/>
              </a:rPr>
              <a:t>Source: Prof. Mark Horowitz, </a:t>
            </a:r>
            <a:r>
              <a:rPr lang="en-US" altLang="zh-CN" sz="1000" b="1" i="1">
                <a:solidFill>
                  <a:schemeClr val="bg1">
                    <a:lumMod val="50000"/>
                  </a:schemeClr>
                </a:solidFill>
                <a:effectLst/>
                <a:latin typeface="+mj-lt"/>
              </a:rPr>
              <a:t>Life Post Moore’s Law: The New CAD Frontier</a:t>
            </a:r>
            <a:r>
              <a:rPr lang="en-US" altLang="zh-CN" sz="1000" b="0" i="1" u="none" strike="noStrike" baseline="0">
                <a:solidFill>
                  <a:schemeClr val="bg1">
                    <a:lumMod val="50000"/>
                  </a:schemeClr>
                </a:solidFill>
                <a:latin typeface="+mj-lt"/>
              </a:rPr>
              <a:t>, </a:t>
            </a:r>
            <a:r>
              <a:rPr lang="en-US" altLang="zh-CN" sz="1000" b="1" i="1">
                <a:solidFill>
                  <a:schemeClr val="bg1">
                    <a:lumMod val="50000"/>
                  </a:schemeClr>
                </a:solidFill>
                <a:effectLst/>
                <a:latin typeface="+mj-lt"/>
              </a:rPr>
              <a:t>July 19, 2023</a:t>
            </a:r>
            <a:r>
              <a:rPr lang="en-US" altLang="zh-CN" sz="1000" b="0" i="1" u="none" strike="noStrike" baseline="0">
                <a:solidFill>
                  <a:schemeClr val="bg1">
                    <a:lumMod val="50000"/>
                  </a:schemeClr>
                </a:solidFill>
                <a:latin typeface="+mj-lt"/>
              </a:rPr>
              <a:t>. </a:t>
            </a:r>
          </a:p>
          <a:p>
            <a:pPr algn="l">
              <a:buNone/>
            </a:pPr>
            <a:r>
              <a:rPr lang="en-US" altLang="zh-CN" sz="1000" b="0" i="1" u="none" strike="noStrike" baseline="0">
                <a:solidFill>
                  <a:schemeClr val="bg1">
                    <a:lumMod val="50000"/>
                  </a:schemeClr>
                </a:solidFill>
                <a:latin typeface="+mj-lt"/>
              </a:rPr>
              <a:t>https://aha.stanford.edu/life-post-moores-law-new-cad-frontier</a:t>
            </a:r>
            <a:endParaRPr lang="zh-CN" altLang="en-US" sz="1000" i="1">
              <a:solidFill>
                <a:schemeClr val="bg1">
                  <a:lumMod val="50000"/>
                </a:schemeClr>
              </a:solidFill>
              <a:latin typeface="+mj-lt"/>
            </a:endParaRPr>
          </a:p>
        </p:txBody>
      </p:sp>
    </p:spTree>
    <p:custDataLst>
      <p:tags r:id="rId1"/>
    </p:custDataLst>
    <p:extLst>
      <p:ext uri="{BB962C8B-B14F-4D97-AF65-F5344CB8AC3E}">
        <p14:creationId xmlns:p14="http://schemas.microsoft.com/office/powerpoint/2010/main" val="3433028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3482-B847-9302-4B57-AAA4E1F1948D}"/>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164D2DA-5143-022D-BD0B-017FE56B55C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en-US" altLang="zh-CN" sz="3600">
                <a:solidFill>
                  <a:schemeClr val="tx1"/>
                </a:solidFill>
                <a:latin typeface="+mj-lt"/>
              </a:rPr>
              <a:t>Rethinking Verification for the Future</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624E3B6A-B219-49C6-9EC9-18798D722E3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6B6091D1-C662-A969-209F-23D67D18A082}"/>
              </a:ext>
            </a:extLst>
          </p:cNvPr>
          <p:cNvSpPr>
            <a:spLocks noGrp="1"/>
          </p:cNvSpPr>
          <p:nvPr>
            <p:ph type="sldNum" sz="quarter" idx="12"/>
          </p:nvPr>
        </p:nvSpPr>
        <p:spPr/>
        <p:txBody>
          <a:bodyPr/>
          <a:lstStyle/>
          <a:p>
            <a:fld id="{49AE70B2-8BF9-45C0-BB95-33D1B9D3A854}" type="slidenum">
              <a:rPr lang="zh-CN" altLang="en-US" smtClean="0"/>
              <a:t>8</a:t>
            </a:fld>
            <a:endParaRPr lang="zh-CN" altLang="en-US"/>
          </a:p>
        </p:txBody>
      </p:sp>
      <p:sp>
        <p:nvSpPr>
          <p:cNvPr id="15" name="文本框 14">
            <a:extLst>
              <a:ext uri="{FF2B5EF4-FFF2-40B4-BE49-F238E27FC236}">
                <a16:creationId xmlns:a16="http://schemas.microsoft.com/office/drawing/2014/main" id="{589F7ADD-0388-FE2C-05F8-455197A602AF}"/>
              </a:ext>
            </a:extLst>
          </p:cNvPr>
          <p:cNvSpPr txBox="1"/>
          <p:nvPr/>
        </p:nvSpPr>
        <p:spPr>
          <a:xfrm>
            <a:off x="838200" y="5272217"/>
            <a:ext cx="10729244" cy="830997"/>
          </a:xfrm>
          <a:prstGeom prst="rect">
            <a:avLst/>
          </a:prstGeom>
          <a:noFill/>
        </p:spPr>
        <p:txBody>
          <a:bodyPr wrap="square" rtlCol="0">
            <a:spAutoFit/>
          </a:bodyPr>
          <a:lstStyle/>
          <a:p>
            <a:r>
              <a:rPr lang="en-US" altLang="zh-CN" sz="2400"/>
              <a:t>Verification already takes huge effort.</a:t>
            </a:r>
            <a:br>
              <a:rPr lang="en-US" altLang="zh-CN" sz="2400"/>
            </a:br>
            <a:r>
              <a:rPr lang="en-US" altLang="zh-CN" sz="2400" b="1"/>
              <a:t>Doubling design means doubling the pain?</a:t>
            </a:r>
            <a:endParaRPr lang="zh-CN" altLang="en-US" sz="2400"/>
          </a:p>
        </p:txBody>
      </p:sp>
      <p:sp>
        <p:nvSpPr>
          <p:cNvPr id="16" name="文本框 15">
            <a:extLst>
              <a:ext uri="{FF2B5EF4-FFF2-40B4-BE49-F238E27FC236}">
                <a16:creationId xmlns:a16="http://schemas.microsoft.com/office/drawing/2014/main" id="{52B2B329-DACA-8213-0FF8-CF4EC29B8B79}"/>
              </a:ext>
            </a:extLst>
          </p:cNvPr>
          <p:cNvSpPr txBox="1"/>
          <p:nvPr/>
        </p:nvSpPr>
        <p:spPr>
          <a:xfrm>
            <a:off x="42729" y="6426200"/>
            <a:ext cx="7020369" cy="400110"/>
          </a:xfrm>
          <a:prstGeom prst="rect">
            <a:avLst/>
          </a:prstGeom>
          <a:noFill/>
        </p:spPr>
        <p:txBody>
          <a:bodyPr wrap="square" rtlCol="0">
            <a:spAutoFit/>
          </a:bodyPr>
          <a:lstStyle/>
          <a:p>
            <a:pPr algn="l">
              <a:buNone/>
            </a:pPr>
            <a:r>
              <a:rPr lang="en-US" altLang="zh-CN" sz="1000" b="0" i="1" u="none" strike="noStrike" baseline="0">
                <a:solidFill>
                  <a:schemeClr val="bg1">
                    <a:lumMod val="50000"/>
                  </a:schemeClr>
                </a:solidFill>
                <a:latin typeface="+mj-lt"/>
              </a:rPr>
              <a:t>Source: </a:t>
            </a:r>
            <a:r>
              <a:rPr lang="en-US" altLang="zh-CN" sz="1000" b="1" i="1">
                <a:solidFill>
                  <a:schemeClr val="bg1">
                    <a:lumMod val="50000"/>
                  </a:schemeClr>
                </a:solidFill>
                <a:latin typeface="+mj-lt"/>
              </a:rPr>
              <a:t>SIEMENS</a:t>
            </a:r>
            <a:r>
              <a:rPr lang="en-US" altLang="zh-CN" sz="1000" b="1" i="1" u="none" strike="noStrike" baseline="0">
                <a:solidFill>
                  <a:schemeClr val="bg1">
                    <a:lumMod val="50000"/>
                  </a:schemeClr>
                </a:solidFill>
                <a:latin typeface="+mj-lt"/>
              </a:rPr>
              <a:t>, 2024 Wilson Research Group  IC/ASIC functional verification trend report</a:t>
            </a:r>
          </a:p>
          <a:p>
            <a:pPr algn="l">
              <a:buNone/>
            </a:pPr>
            <a:r>
              <a:rPr lang="en-US" altLang="zh-CN" sz="1000" b="0" i="1" u="none" strike="noStrike" baseline="0">
                <a:solidFill>
                  <a:schemeClr val="bg1">
                    <a:lumMod val="50000"/>
                  </a:schemeClr>
                </a:solidFill>
                <a:latin typeface="+mj-lt"/>
              </a:rPr>
              <a:t>https://resources.sw.siemens.com/zh-TW/white-paper-2024-wilson-research-group-ic-asic-functional-verification-trend-report/</a:t>
            </a:r>
            <a:endParaRPr lang="zh-CN" altLang="en-US" sz="1000" i="1">
              <a:solidFill>
                <a:schemeClr val="bg1">
                  <a:lumMod val="50000"/>
                </a:schemeClr>
              </a:solidFill>
              <a:latin typeface="+mj-lt"/>
            </a:endParaRPr>
          </a:p>
        </p:txBody>
      </p:sp>
      <p:pic>
        <p:nvPicPr>
          <p:cNvPr id="5" name="内容占位符 11">
            <a:extLst>
              <a:ext uri="{FF2B5EF4-FFF2-40B4-BE49-F238E27FC236}">
                <a16:creationId xmlns:a16="http://schemas.microsoft.com/office/drawing/2014/main" id="{3C61D91E-0830-5538-A773-331941AFBBA4}"/>
              </a:ext>
            </a:extLst>
          </p:cNvPr>
          <p:cNvPicPr>
            <a:picLocks noGrp="1" noChangeAspect="1"/>
          </p:cNvPicPr>
          <p:nvPr>
            <p:ph idx="1"/>
          </p:nvPr>
        </p:nvPicPr>
        <p:blipFill>
          <a:blip r:embed="rId6"/>
          <a:stretch>
            <a:fillRect/>
          </a:stretch>
        </p:blipFill>
        <p:spPr>
          <a:xfrm>
            <a:off x="838200" y="1364394"/>
            <a:ext cx="10515600" cy="3485887"/>
          </a:xfrm>
        </p:spPr>
      </p:pic>
    </p:spTree>
    <p:custDataLst>
      <p:tags r:id="rId1"/>
    </p:custDataLst>
    <p:extLst>
      <p:ext uri="{BB962C8B-B14F-4D97-AF65-F5344CB8AC3E}">
        <p14:creationId xmlns:p14="http://schemas.microsoft.com/office/powerpoint/2010/main" val="2636227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7A7A1-F9A6-A696-FEC6-BC0B32AB1FC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23427C38-A591-0AE4-5302-1F0C165D73B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en-US" altLang="zh-CN" sz="3600">
                <a:solidFill>
                  <a:schemeClr val="tx1"/>
                </a:solidFill>
                <a:latin typeface="+mj-lt"/>
              </a:rPr>
              <a:t>Hardware-Software Co-Verification</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C699E9E7-2714-614A-0063-E76A9890338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0E936335-088F-1366-7B71-F3F1DD0EC2A6}"/>
              </a:ext>
            </a:extLst>
          </p:cNvPr>
          <p:cNvSpPr>
            <a:spLocks noGrp="1"/>
          </p:cNvSpPr>
          <p:nvPr>
            <p:ph type="sldNum" sz="quarter" idx="12"/>
          </p:nvPr>
        </p:nvSpPr>
        <p:spPr/>
        <p:txBody>
          <a:bodyPr/>
          <a:lstStyle/>
          <a:p>
            <a:fld id="{49AE70B2-8BF9-45C0-BB95-33D1B9D3A854}" type="slidenum">
              <a:rPr lang="zh-CN" altLang="en-US" smtClean="0"/>
              <a:t>9</a:t>
            </a:fld>
            <a:endParaRPr lang="zh-CN" altLang="en-US"/>
          </a:p>
        </p:txBody>
      </p:sp>
      <p:sp>
        <p:nvSpPr>
          <p:cNvPr id="16" name="文本框 15">
            <a:extLst>
              <a:ext uri="{FF2B5EF4-FFF2-40B4-BE49-F238E27FC236}">
                <a16:creationId xmlns:a16="http://schemas.microsoft.com/office/drawing/2014/main" id="{4E7C2FD3-621B-0D51-E07D-2A7714DEB7AE}"/>
              </a:ext>
            </a:extLst>
          </p:cNvPr>
          <p:cNvSpPr txBox="1"/>
          <p:nvPr/>
        </p:nvSpPr>
        <p:spPr>
          <a:xfrm>
            <a:off x="42729" y="6426200"/>
            <a:ext cx="7020369" cy="400110"/>
          </a:xfrm>
          <a:prstGeom prst="rect">
            <a:avLst/>
          </a:prstGeom>
          <a:noFill/>
        </p:spPr>
        <p:txBody>
          <a:bodyPr wrap="square" rtlCol="0">
            <a:spAutoFit/>
          </a:bodyPr>
          <a:lstStyle/>
          <a:p>
            <a:pPr algn="l">
              <a:buNone/>
            </a:pPr>
            <a:r>
              <a:rPr lang="en-US" altLang="zh-CN" sz="1000" b="0" i="1" u="none" strike="noStrike" baseline="0">
                <a:solidFill>
                  <a:schemeClr val="bg1">
                    <a:lumMod val="50000"/>
                  </a:schemeClr>
                </a:solidFill>
                <a:latin typeface="+mj-lt"/>
              </a:rPr>
              <a:t>Left picture </a:t>
            </a:r>
            <a:r>
              <a:rPr lang="en-US" altLang="zh-CN" sz="1000" i="1">
                <a:solidFill>
                  <a:schemeClr val="bg1">
                    <a:lumMod val="50000"/>
                  </a:schemeClr>
                </a:solidFill>
                <a:latin typeface="+mj-lt"/>
              </a:rPr>
              <a:t>s</a:t>
            </a:r>
            <a:r>
              <a:rPr lang="en-US" altLang="zh-CN" sz="1000" b="0" i="1" u="none" strike="noStrike" baseline="0">
                <a:solidFill>
                  <a:schemeClr val="bg1">
                    <a:lumMod val="50000"/>
                  </a:schemeClr>
                </a:solidFill>
                <a:latin typeface="+mj-lt"/>
              </a:rPr>
              <a:t>ource: </a:t>
            </a:r>
            <a:r>
              <a:rPr lang="en-US" altLang="zh-CN" sz="1000" b="1" i="1">
                <a:solidFill>
                  <a:schemeClr val="bg1">
                    <a:lumMod val="50000"/>
                  </a:schemeClr>
                </a:solidFill>
                <a:latin typeface="+mj-lt"/>
              </a:rPr>
              <a:t> Jonathan Corbet</a:t>
            </a:r>
            <a:r>
              <a:rPr lang="en-US" altLang="zh-CN" sz="1000" b="1" i="1" u="none" strike="noStrike" baseline="0">
                <a:solidFill>
                  <a:schemeClr val="bg1">
                    <a:lumMod val="50000"/>
                  </a:schemeClr>
                </a:solidFill>
                <a:latin typeface="+mj-lt"/>
              </a:rPr>
              <a:t>, Bugs and fixes in the kernel history</a:t>
            </a:r>
            <a:r>
              <a:rPr lang="en-US" altLang="zh-CN" sz="1000" b="1" i="1">
                <a:solidFill>
                  <a:schemeClr val="bg1">
                    <a:lumMod val="50000"/>
                  </a:schemeClr>
                </a:solidFill>
                <a:latin typeface="+mj-lt"/>
              </a:rPr>
              <a:t>,</a:t>
            </a:r>
            <a:r>
              <a:rPr lang="zh-CN" altLang="en-US" sz="1000" b="1" i="1">
                <a:solidFill>
                  <a:schemeClr val="bg1">
                    <a:lumMod val="50000"/>
                  </a:schemeClr>
                </a:solidFill>
                <a:latin typeface="+mj-lt"/>
              </a:rPr>
              <a:t> </a:t>
            </a:r>
            <a:r>
              <a:rPr lang="en-US" altLang="zh-CN" sz="1000" i="1">
                <a:solidFill>
                  <a:schemeClr val="bg1">
                    <a:lumMod val="50000"/>
                  </a:schemeClr>
                </a:solidFill>
                <a:latin typeface="+mj-lt"/>
              </a:rPr>
              <a:t>December 8, 2022</a:t>
            </a:r>
            <a:endParaRPr lang="en-US" altLang="zh-CN" sz="1000" i="1" u="none" strike="noStrike" baseline="0">
              <a:solidFill>
                <a:schemeClr val="bg1">
                  <a:lumMod val="50000"/>
                </a:schemeClr>
              </a:solidFill>
              <a:latin typeface="+mj-lt"/>
            </a:endParaRPr>
          </a:p>
          <a:p>
            <a:pPr algn="l">
              <a:buNone/>
            </a:pPr>
            <a:r>
              <a:rPr lang="en-US" altLang="zh-CN" sz="1000" b="0" i="1" u="none" strike="noStrike" baseline="0">
                <a:solidFill>
                  <a:schemeClr val="bg1">
                    <a:lumMod val="50000"/>
                  </a:schemeClr>
                </a:solidFill>
                <a:latin typeface="+mj-lt"/>
              </a:rPr>
              <a:t>https://lwn.net/Articles/914632/</a:t>
            </a:r>
            <a:endParaRPr lang="zh-CN" altLang="en-US" sz="1000" i="1">
              <a:solidFill>
                <a:schemeClr val="bg1">
                  <a:lumMod val="50000"/>
                </a:schemeClr>
              </a:solidFill>
              <a:latin typeface="+mj-lt"/>
            </a:endParaRPr>
          </a:p>
        </p:txBody>
      </p:sp>
      <p:sp>
        <p:nvSpPr>
          <p:cNvPr id="6" name="内容占位符 11">
            <a:extLst>
              <a:ext uri="{FF2B5EF4-FFF2-40B4-BE49-F238E27FC236}">
                <a16:creationId xmlns:a16="http://schemas.microsoft.com/office/drawing/2014/main" id="{679AF475-B5C0-CD75-C16F-F4A640A19CF5}"/>
              </a:ext>
            </a:extLst>
          </p:cNvPr>
          <p:cNvSpPr>
            <a:spLocks noGrp="1"/>
          </p:cNvSpPr>
          <p:nvPr>
            <p:ph idx="1"/>
          </p:nvPr>
        </p:nvSpPr>
        <p:spPr>
          <a:xfrm>
            <a:off x="762006" y="1381244"/>
            <a:ext cx="10515600" cy="4694816"/>
          </a:xfrm>
        </p:spPr>
        <p:txBody>
          <a:bodyPr>
            <a:normAutofit/>
          </a:bodyPr>
          <a:lstStyle/>
          <a:p>
            <a:r>
              <a:rPr lang="en-US" altLang="zh-CN" sz="2400"/>
              <a:t>Invite </a:t>
            </a:r>
            <a:r>
              <a:rPr lang="en-US" altLang="zh-CN" sz="2400" b="1" i="1">
                <a:solidFill>
                  <a:srgbClr val="008598"/>
                </a:solidFill>
              </a:rPr>
              <a:t>Software Developers </a:t>
            </a:r>
            <a:r>
              <a:rPr lang="en-US" altLang="zh-CN" sz="2400"/>
              <a:t>to Verify Hardware!</a:t>
            </a:r>
          </a:p>
          <a:p>
            <a:endParaRPr lang="en-US" altLang="zh-CN" b="1"/>
          </a:p>
          <a:p>
            <a:endParaRPr lang="en-US" altLang="zh-CN" b="1"/>
          </a:p>
          <a:p>
            <a:endParaRPr lang="en-US" altLang="zh-CN" b="1"/>
          </a:p>
          <a:p>
            <a:endParaRPr lang="en-US" altLang="zh-CN" b="1"/>
          </a:p>
          <a:p>
            <a:endParaRPr lang="en-US" altLang="zh-CN" b="1"/>
          </a:p>
          <a:p>
            <a:pPr marL="0" indent="0">
              <a:buNone/>
            </a:pPr>
            <a:endParaRPr lang="en-US" altLang="zh-CN" b="1"/>
          </a:p>
          <a:p>
            <a:pPr marL="0" indent="0">
              <a:buNone/>
            </a:pPr>
            <a:endParaRPr lang="en-US" altLang="zh-CN" b="1"/>
          </a:p>
          <a:p>
            <a:pPr>
              <a:lnSpc>
                <a:spcPct val="100000"/>
              </a:lnSpc>
            </a:pPr>
            <a:r>
              <a:rPr lang="en-US" altLang="zh-CN" sz="2400"/>
              <a:t>Software development thrives on </a:t>
            </a:r>
            <a:r>
              <a:rPr lang="en-US" altLang="zh-CN" sz="2400" b="1" i="1">
                <a:solidFill>
                  <a:srgbClr val="008598"/>
                </a:solidFill>
              </a:rPr>
              <a:t>community</a:t>
            </a:r>
            <a:r>
              <a:rPr lang="en-US" altLang="zh-CN" sz="2400"/>
              <a:t>, hardware verification can too!</a:t>
            </a:r>
            <a:endParaRPr lang="zh-CN" altLang="en-US" sz="2400" b="1"/>
          </a:p>
        </p:txBody>
      </p:sp>
      <p:pic>
        <p:nvPicPr>
          <p:cNvPr id="7" name="图片 6">
            <a:extLst>
              <a:ext uri="{FF2B5EF4-FFF2-40B4-BE49-F238E27FC236}">
                <a16:creationId xmlns:a16="http://schemas.microsoft.com/office/drawing/2014/main" id="{D09230EB-BB3C-DF82-72BA-767F5FA3A27D}"/>
              </a:ext>
            </a:extLst>
          </p:cNvPr>
          <p:cNvPicPr>
            <a:picLocks noChangeAspect="1"/>
          </p:cNvPicPr>
          <p:nvPr/>
        </p:nvPicPr>
        <p:blipFill rotWithShape="1">
          <a:blip r:embed="rId6"/>
          <a:srcRect b="22436"/>
          <a:stretch/>
        </p:blipFill>
        <p:spPr>
          <a:xfrm>
            <a:off x="6715670" y="2364615"/>
            <a:ext cx="4141312" cy="2598678"/>
          </a:xfrm>
          <a:prstGeom prst="rect">
            <a:avLst/>
          </a:prstGeom>
        </p:spPr>
      </p:pic>
      <p:pic>
        <p:nvPicPr>
          <p:cNvPr id="8" name="图片 7">
            <a:extLst>
              <a:ext uri="{FF2B5EF4-FFF2-40B4-BE49-F238E27FC236}">
                <a16:creationId xmlns:a16="http://schemas.microsoft.com/office/drawing/2014/main" id="{58736658-314D-E29B-D5F7-BCCABD302DEB}"/>
              </a:ext>
            </a:extLst>
          </p:cNvPr>
          <p:cNvPicPr>
            <a:picLocks noChangeAspect="1"/>
          </p:cNvPicPr>
          <p:nvPr/>
        </p:nvPicPr>
        <p:blipFill>
          <a:blip r:embed="rId7"/>
          <a:stretch>
            <a:fillRect/>
          </a:stretch>
        </p:blipFill>
        <p:spPr>
          <a:xfrm>
            <a:off x="2315912" y="2203629"/>
            <a:ext cx="2605670" cy="841128"/>
          </a:xfrm>
          <a:prstGeom prst="rect">
            <a:avLst/>
          </a:prstGeom>
        </p:spPr>
      </p:pic>
      <p:pic>
        <p:nvPicPr>
          <p:cNvPr id="9" name="图片 8">
            <a:extLst>
              <a:ext uri="{FF2B5EF4-FFF2-40B4-BE49-F238E27FC236}">
                <a16:creationId xmlns:a16="http://schemas.microsoft.com/office/drawing/2014/main" id="{F2C96034-6405-29CC-3A10-4C76BE094921}"/>
              </a:ext>
            </a:extLst>
          </p:cNvPr>
          <p:cNvPicPr>
            <a:picLocks noChangeAspect="1"/>
          </p:cNvPicPr>
          <p:nvPr/>
        </p:nvPicPr>
        <p:blipFill>
          <a:blip r:embed="rId8"/>
          <a:stretch>
            <a:fillRect/>
          </a:stretch>
        </p:blipFill>
        <p:spPr>
          <a:xfrm>
            <a:off x="1040402" y="3181371"/>
            <a:ext cx="5091206" cy="1781922"/>
          </a:xfrm>
          <a:prstGeom prst="rect">
            <a:avLst/>
          </a:prstGeom>
        </p:spPr>
      </p:pic>
    </p:spTree>
    <p:custDataLst>
      <p:tags r:id="rId1"/>
    </p:custDataLst>
    <p:extLst>
      <p:ext uri="{BB962C8B-B14F-4D97-AF65-F5344CB8AC3E}">
        <p14:creationId xmlns:p14="http://schemas.microsoft.com/office/powerpoint/2010/main" val="41128605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187.7448818897637,&quot;width&quot;:5974.93700787401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WPS">
  <a:themeElements>
    <a:clrScheme name="">
      <a:dk1>
        <a:srgbClr val="000000"/>
      </a:dk1>
      <a:lt1>
        <a:srgbClr val="FFFFFF"/>
      </a:lt1>
      <a:dk2>
        <a:srgbClr val="5E8A88"/>
      </a:dk2>
      <a:lt2>
        <a:srgbClr val="D8EFED"/>
      </a:lt2>
      <a:accent1>
        <a:srgbClr val="3CADA9"/>
      </a:accent1>
      <a:accent2>
        <a:srgbClr val="5196A9"/>
      </a:accent2>
      <a:accent3>
        <a:srgbClr val="667FAA"/>
      </a:accent3>
      <a:accent4>
        <a:srgbClr val="7C68AB"/>
      </a:accent4>
      <a:accent5>
        <a:srgbClr val="9151AC"/>
      </a:accent5>
      <a:accent6>
        <a:srgbClr val="A73BAD"/>
      </a:accent6>
      <a:hlink>
        <a:srgbClr val="0026E5"/>
      </a:hlink>
      <a:folHlink>
        <a:srgbClr val="7E1FA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enorite"/>
        <a:ea typeface="思源黑体 Medium"/>
        <a:cs typeface=""/>
      </a:majorFont>
      <a:minorFont>
        <a:latin typeface="Tenorite"/>
        <a:ea typeface="思源黑体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3992</Words>
  <Application>Microsoft Office PowerPoint</Application>
  <PresentationFormat>宽屏</PresentationFormat>
  <Paragraphs>585</Paragraphs>
  <Slides>56</Slides>
  <Notes>56</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56</vt:i4>
      </vt:variant>
    </vt:vector>
  </HeadingPairs>
  <TitlesOfParts>
    <vt:vector size="70" baseType="lpstr">
      <vt:lpstr>-apple-system</vt:lpstr>
      <vt:lpstr>Cascadia Code NF</vt:lpstr>
      <vt:lpstr>inherit</vt:lpstr>
      <vt:lpstr>PingFang SC</vt:lpstr>
      <vt:lpstr>阿里巴巴普惠体</vt:lpstr>
      <vt:lpstr>宋体</vt:lpstr>
      <vt:lpstr>Arial</vt:lpstr>
      <vt:lpstr>Arial Black</vt:lpstr>
      <vt:lpstr>Calibri</vt:lpstr>
      <vt:lpstr>Cascadia Code</vt:lpstr>
      <vt:lpstr>Consolas</vt:lpstr>
      <vt:lpstr>Tenorite</vt:lpstr>
      <vt:lpstr>Times New Roman</vt:lpstr>
      <vt:lpstr>1_WPS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PowerPoint 演示文稿</vt:lpstr>
      <vt:lpstr>PowerPoint 演示文稿</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云龙 谢</cp:lastModifiedBy>
  <cp:revision>2</cp:revision>
  <dcterms:created xsi:type="dcterms:W3CDTF">2024-06-12T14:19:27Z</dcterms:created>
  <dcterms:modified xsi:type="dcterms:W3CDTF">2025-05-12T11:30:01Z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18602E10C78BAF50151364664E583970_41</vt:lpwstr>
  </property>
</Properties>
</file>